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9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tags/tag66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4"/>
  </p:notesMasterIdLst>
  <p:sldIdLst>
    <p:sldId id="319" r:id="rId3"/>
    <p:sldId id="338" r:id="rId4"/>
    <p:sldId id="340" r:id="rId5"/>
    <p:sldId id="316" r:id="rId6"/>
    <p:sldId id="357" r:id="rId7"/>
    <p:sldId id="258" r:id="rId8"/>
    <p:sldId id="273" r:id="rId9"/>
    <p:sldId id="259" r:id="rId10"/>
    <p:sldId id="354" r:id="rId11"/>
    <p:sldId id="355" r:id="rId12"/>
    <p:sldId id="358" r:id="rId13"/>
    <p:sldId id="359" r:id="rId14"/>
    <p:sldId id="364" r:id="rId15"/>
    <p:sldId id="365" r:id="rId16"/>
    <p:sldId id="366" r:id="rId17"/>
    <p:sldId id="367" r:id="rId18"/>
    <p:sldId id="310" r:id="rId19"/>
    <p:sldId id="329" r:id="rId20"/>
    <p:sldId id="311" r:id="rId21"/>
    <p:sldId id="336" r:id="rId22"/>
    <p:sldId id="369" r:id="rId23"/>
    <p:sldId id="370" r:id="rId24"/>
    <p:sldId id="371" r:id="rId25"/>
    <p:sldId id="379" r:id="rId26"/>
    <p:sldId id="380" r:id="rId27"/>
    <p:sldId id="381" r:id="rId28"/>
    <p:sldId id="378" r:id="rId29"/>
    <p:sldId id="377" r:id="rId30"/>
    <p:sldId id="376" r:id="rId31"/>
    <p:sldId id="373" r:id="rId32"/>
    <p:sldId id="374" r:id="rId3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DEDED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59" autoAdjust="0"/>
    <p:restoredTop sz="94629" autoAdjust="0"/>
  </p:normalViewPr>
  <p:slideViewPr>
    <p:cSldViewPr>
      <p:cViewPr>
        <p:scale>
          <a:sx n="82" d="100"/>
          <a:sy n="82" d="100"/>
        </p:scale>
        <p:origin x="-3232" y="-2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74947998687664"/>
          <c:y val="0.148015748031497"/>
          <c:w val="0.902135334645669"/>
          <c:h val="0.6336195866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hola</c:v>
                </c:pt>
                <c:pt idx="1">
                  <c:v>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4533016"/>
        <c:axId val="904370120"/>
      </c:barChart>
      <c:catAx>
        <c:axId val="9045330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 dirty="0"/>
                  <a:t>0     </a:t>
                </a:r>
                <a:r>
                  <a:rPr lang="es-MX" dirty="0" smtClean="0"/>
                  <a:t>     </a:t>
                </a:r>
                <a:r>
                  <a:rPr lang="es-MX" dirty="0"/>
                  <a:t>1     </a:t>
                </a:r>
                <a:r>
                  <a:rPr lang="es-MX" dirty="0" smtClean="0"/>
                  <a:t>  </a:t>
                </a:r>
                <a:endParaRPr lang="es-MX" dirty="0"/>
              </a:p>
            </c:rich>
          </c:tx>
          <c:layout>
            <c:manualLayout>
              <c:xMode val="edge"/>
              <c:yMode val="edge"/>
              <c:x val="0.0865875722998513"/>
              <c:y val="0.802183874322056"/>
            </c:manualLayout>
          </c:layout>
          <c:overlay val="0"/>
        </c:title>
        <c:majorTickMark val="out"/>
        <c:minorTickMark val="none"/>
        <c:tickLblPos val="none"/>
        <c:crossAx val="904370120"/>
        <c:crosses val="autoZero"/>
        <c:auto val="1"/>
        <c:lblAlgn val="ctr"/>
        <c:lblOffset val="100"/>
        <c:noMultiLvlLbl val="0"/>
      </c:catAx>
      <c:valAx>
        <c:axId val="904370120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 algn="ctr"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Pn</a:t>
                </a:r>
              </a:p>
            </c:rich>
          </c:tx>
          <c:layout>
            <c:manualLayout>
              <c:xMode val="edge"/>
              <c:yMode val="edge"/>
              <c:x val="0.00185198812765227"/>
              <c:y val="0.20756508884665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904533016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74947998687664"/>
          <c:y val="0.148015748031497"/>
          <c:w val="0.902135334645669"/>
          <c:h val="0.6336195866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00483512"/>
        <c:axId val="800253512"/>
      </c:barChart>
      <c:catAx>
        <c:axId val="8004835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7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 dirty="0"/>
                  <a:t>0  </a:t>
                </a:r>
                <a:r>
                  <a:rPr lang="es-MX" dirty="0" smtClean="0"/>
                  <a:t>           </a:t>
                </a:r>
                <a:r>
                  <a:rPr lang="es-MX" dirty="0"/>
                  <a:t>1       </a:t>
                </a:r>
                <a:r>
                  <a:rPr lang="es-MX" dirty="0" smtClean="0"/>
                  <a:t>       </a:t>
                </a:r>
                <a:endParaRPr lang="es-MX" dirty="0"/>
              </a:p>
            </c:rich>
          </c:tx>
          <c:layout>
            <c:manualLayout>
              <c:xMode val="edge"/>
              <c:yMode val="edge"/>
              <c:x val="0.13230995658253"/>
              <c:y val="0.78163514043503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800253512"/>
        <c:crosses val="autoZero"/>
        <c:auto val="1"/>
        <c:lblAlgn val="ctr"/>
        <c:lblOffset val="100"/>
        <c:noMultiLvlLbl val="0"/>
      </c:catAx>
      <c:valAx>
        <c:axId val="80025351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 algn="ctr">
                  <a:defRPr sz="17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Pn</a:t>
                </a:r>
              </a:p>
            </c:rich>
          </c:tx>
          <c:layout>
            <c:manualLayout>
              <c:xMode val="edge"/>
              <c:yMode val="edge"/>
              <c:x val="0.00185198812765227"/>
              <c:y val="0.20756508884665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80048351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74947998687664"/>
          <c:y val="0.148015748031497"/>
          <c:w val="0.902135334645669"/>
          <c:h val="0.633619586614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3.0</c:v>
                </c:pt>
                <c:pt idx="2">
                  <c:v>2.0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00180648"/>
        <c:axId val="800463384"/>
      </c:barChart>
      <c:catAx>
        <c:axId val="8001806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 smtClean="0"/>
                  <a:t>n</a:t>
                </a:r>
                <a:endParaRPr lang="es-MX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one"/>
        <c:crossAx val="800463384"/>
        <c:crosses val="autoZero"/>
        <c:auto val="1"/>
        <c:lblAlgn val="ctr"/>
        <c:lblOffset val="100"/>
        <c:noMultiLvlLbl val="0"/>
      </c:catAx>
      <c:valAx>
        <c:axId val="800463384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MX" dirty="0" err="1" smtClean="0"/>
                  <a:t>Pn</a:t>
                </a:r>
                <a:endParaRPr lang="es-MX" dirty="0"/>
              </a:p>
            </c:rich>
          </c:tx>
          <c:layout>
            <c:manualLayout>
              <c:xMode val="edge"/>
              <c:yMode val="edge"/>
              <c:x val="0.0316137045369329"/>
              <c:y val="0.0408986876640421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800180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74947998687664"/>
          <c:y val="0.148015748031497"/>
          <c:w val="0.902135334645669"/>
          <c:h val="0.633619586614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</c:v>
                </c:pt>
                <c:pt idx="1">
                  <c:v>3.0</c:v>
                </c:pt>
                <c:pt idx="2">
                  <c:v>2.0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00485064"/>
        <c:axId val="800779096"/>
      </c:barChart>
      <c:catAx>
        <c:axId val="8004850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 smtClean="0"/>
                  <a:t>n</a:t>
                </a:r>
                <a:endParaRPr lang="es-MX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one"/>
        <c:crossAx val="800779096"/>
        <c:crosses val="autoZero"/>
        <c:auto val="1"/>
        <c:lblAlgn val="ctr"/>
        <c:lblOffset val="100"/>
        <c:noMultiLvlLbl val="0"/>
      </c:catAx>
      <c:valAx>
        <c:axId val="800779096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MX" dirty="0" err="1" smtClean="0"/>
                  <a:t>Pn</a:t>
                </a:r>
                <a:endParaRPr lang="es-MX" dirty="0"/>
              </a:p>
            </c:rich>
          </c:tx>
          <c:layout>
            <c:manualLayout>
              <c:xMode val="edge"/>
              <c:yMode val="edge"/>
              <c:x val="0.0316137045369329"/>
              <c:y val="0.0408986876640421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800485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109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Relationship Id="rId2" Type="http://schemas.openxmlformats.org/officeDocument/2006/relationships/image" Target="../media/image145.wmf"/><Relationship Id="rId3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NULL"/><Relationship Id="rId6" Type="http://schemas.openxmlformats.org/officeDocument/2006/relationships/image" Target="../media/image49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wmf"/><Relationship Id="rId8" Type="http://schemas.openxmlformats.org/officeDocument/2006/relationships/image" Target="../media/image58.wmf"/><Relationship Id="rId1" Type="http://schemas.openxmlformats.org/officeDocument/2006/relationships/image" Target="../media/image53.wmf"/><Relationship Id="rId2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61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85.wmf"/><Relationship Id="rId1" Type="http://schemas.openxmlformats.org/officeDocument/2006/relationships/image" Target="../media/image84.wmf"/><Relationship Id="rId2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6" Type="http://schemas.openxmlformats.org/officeDocument/2006/relationships/image" Target="../media/image111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109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7" Type="http://schemas.openxmlformats.org/officeDocument/2006/relationships/image" Target="../media/image115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3F04-F790-40CB-A2FD-0F90BB7486B0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3F86B-5ABE-4FFA-9E98-3770F6F45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Hacerla</a:t>
            </a:r>
            <a:r>
              <a:rPr lang="en-US" dirty="0" smtClean="0"/>
              <a:t> de </a:t>
            </a:r>
            <a:r>
              <a:rPr lang="en-US" dirty="0" err="1" smtClean="0"/>
              <a:t>emocion</a:t>
            </a:r>
            <a:r>
              <a:rPr lang="en-US" dirty="0" smtClean="0"/>
              <a:t> el </a:t>
            </a:r>
            <a:r>
              <a:rPr lang="en-US" dirty="0" err="1" smtClean="0"/>
              <a:t>permanetely</a:t>
            </a:r>
            <a:r>
              <a:rPr lang="en-US" dirty="0" smtClean="0"/>
              <a:t> coupled!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7A88C6-8E17-422D-854B-533D3E3EB14D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we do this…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5F09-DBE0-4FCC-9684-FAB1C3EEAF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pPr defTabSz="87947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err="1"/>
              <a:t>Nonthermal</a:t>
            </a:r>
            <a:r>
              <a:rPr lang="en-US" dirty="0"/>
              <a:t> baths may exchange </a:t>
            </a:r>
            <a:r>
              <a:rPr lang="en-US"/>
              <a:t>also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5F09-DBE0-4FCC-9684-FAB1C3EEAF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Pensar chiste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C6AF18-CEFF-4C16-BB61-CDF2F52CDD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Dar </a:t>
            </a:r>
            <a:r>
              <a:rPr lang="en-US" dirty="0" err="1" smtClean="0"/>
              <a:t>sistema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cavidad</a:t>
            </a:r>
            <a:r>
              <a:rPr lang="en-US" dirty="0" smtClean="0"/>
              <a:t>!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690BC4-A05F-495E-8669-0BAE52E0E7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Work different from heat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Work capacity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17D459-88F3-45A5-8939-15E703896A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Decir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Tenemos</a:t>
            </a:r>
            <a:r>
              <a:rPr lang="en-US" dirty="0" smtClean="0"/>
              <a:t> un </a:t>
            </a:r>
            <a:r>
              <a:rPr lang="en-US" dirty="0" err="1" smtClean="0"/>
              <a:t>esquema</a:t>
            </a:r>
            <a:r>
              <a:rPr lang="en-US" dirty="0" smtClean="0"/>
              <a:t> </a:t>
            </a:r>
            <a:r>
              <a:rPr lang="en-US" dirty="0" err="1" smtClean="0"/>
              <a:t>abstracto</a:t>
            </a:r>
            <a:r>
              <a:rPr lang="en-US" dirty="0" smtClean="0"/>
              <a:t> del motor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flujos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Coarse graining de </a:t>
            </a:r>
            <a:r>
              <a:rPr lang="en-US" dirty="0" err="1" smtClean="0"/>
              <a:t>flujos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markovian</a:t>
            </a:r>
            <a:r>
              <a:rPr lang="en-US" dirty="0" smtClean="0"/>
              <a:t> dynamics!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C206DD-6006-4B6F-9499-0C4568E20E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044E20-3243-4413-B058-3B287F3120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2D6ECA-B657-4076-8BE9-9C4771C322C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Pure state has work.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 Passive state is …..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And looks like this in the </a:t>
            </a:r>
            <a:r>
              <a:rPr lang="en-US" dirty="0" err="1" smtClean="0"/>
              <a:t>fock</a:t>
            </a:r>
            <a:r>
              <a:rPr lang="en-US" dirty="0" smtClean="0"/>
              <a:t> state and p representation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Gibbs is an special example (minimize energy)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??? Should I put an </a:t>
            </a:r>
            <a:r>
              <a:rPr lang="en-US" dirty="0" err="1" smtClean="0"/>
              <a:t>squezed</a:t>
            </a:r>
            <a:r>
              <a:rPr lang="en-US" smtClean="0"/>
              <a:t> state?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C3CFB3-B750-4406-BA08-DA53D9D4C6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EDAAE0-0A8B-4FB6-881C-A22D24AE77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 </a:t>
            </a:r>
            <a:r>
              <a:rPr lang="en-US" dirty="0" err="1" smtClean="0"/>
              <a:t>otto</a:t>
            </a:r>
            <a:r>
              <a:rPr lang="en-US" baseline="0" dirty="0" smtClean="0"/>
              <a:t> cycle, you can chose anything</a:t>
            </a:r>
            <a:endParaRPr lang="en-US" dirty="0" smtClean="0"/>
          </a:p>
          <a:p>
            <a:r>
              <a:rPr lang="en-US" dirty="0" smtClean="0"/>
              <a:t>There are Strokes (I chose something random)</a:t>
            </a:r>
          </a:p>
          <a:p>
            <a:r>
              <a:rPr lang="en-US" dirty="0" smtClean="0"/>
              <a:t>Some interact with bath</a:t>
            </a:r>
            <a:r>
              <a:rPr lang="en-US" baseline="0" dirty="0" smtClean="0"/>
              <a:t>  and some not</a:t>
            </a:r>
          </a:p>
          <a:p>
            <a:r>
              <a:rPr lang="en-US" baseline="0" dirty="0" smtClean="0"/>
              <a:t>With the bath all the energy exchange is heat and in the other depend the cycle (BIG SUPOSITION)</a:t>
            </a:r>
          </a:p>
          <a:p>
            <a:r>
              <a:rPr lang="en-US" baseline="0" dirty="0" smtClean="0"/>
              <a:t>The working fluid is always in passive state!!!</a:t>
            </a:r>
          </a:p>
          <a:p>
            <a:r>
              <a:rPr lang="en-US" baseline="0" dirty="0" err="1" smtClean="0"/>
              <a:t>Enfasis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notacion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5F09-DBE0-4FCC-9684-FAB1C3EEAF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doing one of the strokes we have</a:t>
            </a:r>
            <a:r>
              <a:rPr lang="en-US" baseline="0" dirty="0" smtClean="0"/>
              <a:t> a non thermal bath or other </a:t>
            </a:r>
            <a:r>
              <a:rPr lang="en-US" baseline="0" dirty="0" err="1" smtClean="0"/>
              <a:t>processs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Then after the stroke the phase may reach a non passive state   and has work capacity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principle it may be extracted</a:t>
            </a:r>
          </a:p>
          <a:p>
            <a:r>
              <a:rPr lang="en-US" baseline="0" dirty="0" smtClean="0"/>
              <a:t>But then arrive in contact with cold bath in non passive state and it is </a:t>
            </a:r>
            <a:r>
              <a:rPr lang="en-US" baseline="0" dirty="0" err="1" smtClean="0"/>
              <a:t>losted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work should be </a:t>
            </a:r>
            <a:r>
              <a:rPr lang="en-US" baseline="0" dirty="0" err="1" smtClean="0"/>
              <a:t>substracted</a:t>
            </a:r>
            <a:r>
              <a:rPr lang="en-US" baseline="0" dirty="0" smtClean="0"/>
              <a:t> in the final count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5F09-DBE0-4FCC-9684-FAB1C3EEAF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03D85-8DD8-4D5E-B80C-58F13812F7F5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F33D843-89A8-46A6-970E-E97E45383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E25E9-EACA-4F6D-A31D-5D8698DF9E05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D4FFB-C60A-4131-9DBB-5FC2724A2D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5A5AA-A4F9-476E-BD9B-586A88E537FD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7B4BD-988A-4470-8512-A5C880601F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D897-2916-45B6-93A4-C19CC87E7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63AA-508D-4571-8543-0F2F0E8DB6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6228-EE08-4A14-AC87-FADD3E9C7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3F8B-9EBD-4519-A562-7312A068F6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2C27-2E9D-4CFE-9EB2-4F865B9D0F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DD73-31B2-49B4-9924-F338667908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9390-A05B-4BC0-B02A-AA737DE57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9B6B-F21B-4CCC-A3A5-05C7EABE98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9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1325-3956-41B6-AB31-AFEFE5CE2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2089-2CB3-4E74-99F4-D5687BDB09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9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EEF9-045F-44FA-9A35-04CB210C36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6A42-BCD8-407B-ACF1-8543DE794E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7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6B77-F8D6-4EA9-B471-A6098023B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1ACB-143B-47B7-87E1-897FB03B2D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6955-5E04-4F94-B490-E57FA4EEBE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F1FE-338E-4DD7-84B5-213912C7AE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9537B-C938-4625-9251-D60DB5E7E668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ED090-E218-4F99-9A61-BB9F464B5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CF79-A401-47AC-8602-B4383BD8BA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870C-7339-4317-B3AD-0A87AA937C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6382-72E4-451F-96CE-0D4A01B4F8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3504-25EC-4B28-A601-EA9BDFEBF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9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009C-31A5-4B35-8D17-CEB2A26C0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8C6E-6327-4835-A43E-F8DDD2E65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961E8-B543-4ADF-8862-4A625A7A0D76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48A3-6E2A-4BAA-8888-88AFE7CCD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9B866-67A9-4B77-8801-E5C4CE8EAEFE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A3C4E-989C-487C-9476-423744238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E09C-63BE-45D6-951A-09A5D654A55D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B3E2-BF03-4E9F-85DC-8F1E194D7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AEFAF-2C47-4211-AD09-21FEF699658F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37F31-6853-47F3-B94B-145CDC508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49932-31C0-49F0-A464-08219F9E97AF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7778-7503-445E-B0E3-7F27248F3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6F463-1F71-4AA2-9F80-C9ADF812196F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198E3-CCC9-479E-A1E4-DAF34ECD7F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4F2D7-19E4-4F81-BBB6-5DE6613994CD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BA0D7-ABE7-419A-827C-E7B5AE69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C9AD06-43DC-481B-BA86-BA440CB0C40E}" type="datetimeFigureOut">
              <a:rPr lang="en-US" smtClean="0"/>
              <a:pPr>
                <a:defRPr/>
              </a:pPr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E46A65-B58E-4307-9BB2-2A9380945E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FE40E7-8A06-4DE4-BB03-A91BEBCDCC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E29F2-DBA1-4944-85EB-CEF0322442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oleObject" Target="../embeddings/oleObject20.bin"/><Relationship Id="rId21" Type="http://schemas.openxmlformats.org/officeDocument/2006/relationships/image" Target="../media/image49.wmf"/><Relationship Id="rId10" Type="http://schemas.openxmlformats.org/officeDocument/2006/relationships/image" Target="../media/image45.wmf"/><Relationship Id="rId11" Type="http://schemas.openxmlformats.org/officeDocument/2006/relationships/hyperlink" Target="http://lanl.arxiv.org/abs/1205.4552" TargetMode="External"/><Relationship Id="rId12" Type="http://schemas.openxmlformats.org/officeDocument/2006/relationships/image" Target="../media/image52.png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48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58.w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27.bin"/><Relationship Id="rId16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20" Type="http://schemas.openxmlformats.org/officeDocument/2006/relationships/image" Target="../media/image61.wmf"/><Relationship Id="rId21" Type="http://schemas.openxmlformats.org/officeDocument/2006/relationships/image" Target="../media/image66.png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59.w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9.wmf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20" Type="http://schemas.openxmlformats.org/officeDocument/2006/relationships/image" Target="../media/image43.png"/><Relationship Id="rId21" Type="http://schemas.openxmlformats.org/officeDocument/2006/relationships/image" Target="../media/image75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5.xml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image" Target="../media/image80.jpeg"/><Relationship Id="rId21" Type="http://schemas.openxmlformats.org/officeDocument/2006/relationships/image" Target="../media/image81.png"/><Relationship Id="rId22" Type="http://schemas.openxmlformats.org/officeDocument/2006/relationships/image" Target="../media/image82.png"/><Relationship Id="rId23" Type="http://schemas.openxmlformats.org/officeDocument/2006/relationships/image" Target="../media/image83.png"/><Relationship Id="rId24" Type="http://schemas.openxmlformats.org/officeDocument/2006/relationships/chart" Target="../charts/chart3.xml"/><Relationship Id="rId25" Type="http://schemas.openxmlformats.org/officeDocument/2006/relationships/chart" Target="../charts/chart4.xml"/><Relationship Id="rId10" Type="http://schemas.openxmlformats.org/officeDocument/2006/relationships/tags" Target="../tags/tag44.xml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6.xml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4.png"/><Relationship Id="rId16" Type="http://schemas.openxmlformats.org/officeDocument/2006/relationships/chart" Target="../charts/chart1.xml"/><Relationship Id="rId17" Type="http://schemas.openxmlformats.org/officeDocument/2006/relationships/chart" Target="../charts/chart2.xml"/><Relationship Id="rId18" Type="http://schemas.openxmlformats.org/officeDocument/2006/relationships/image" Target="../media/image78.png"/><Relationship Id="rId19" Type="http://schemas.openxmlformats.org/officeDocument/2006/relationships/image" Target="../media/image79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20" Type="http://schemas.openxmlformats.org/officeDocument/2006/relationships/oleObject" Target="../embeddings/oleObject37.bin"/><Relationship Id="rId21" Type="http://schemas.openxmlformats.org/officeDocument/2006/relationships/image" Target="../media/image48.wmf"/><Relationship Id="rId22" Type="http://schemas.openxmlformats.org/officeDocument/2006/relationships/oleObject" Target="../embeddings/oleObject38.bin"/><Relationship Id="rId23" Type="http://schemas.openxmlformats.org/officeDocument/2006/relationships/image" Target="../media/image85.wmf"/><Relationship Id="rId24" Type="http://schemas.openxmlformats.org/officeDocument/2006/relationships/image" Target="../media/image91.png"/><Relationship Id="rId25" Type="http://schemas.openxmlformats.org/officeDocument/2006/relationships/image" Target="../media/image44.jpeg"/><Relationship Id="rId10" Type="http://schemas.openxmlformats.org/officeDocument/2006/relationships/notesSlide" Target="../notesSlides/notesSlide7.xml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84.w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Relationship Id="rId8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jpeg"/><Relationship Id="rId14" Type="http://schemas.openxmlformats.org/officeDocument/2006/relationships/image" Target="../media/image100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94.png"/><Relationship Id="rId9" Type="http://schemas.openxmlformats.org/officeDocument/2006/relationships/image" Target="../media/image95.jpeg"/><Relationship Id="rId10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4" Type="http://schemas.openxmlformats.org/officeDocument/2006/relationships/tags" Target="../tags/tag63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jpe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jpe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109.w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110.w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111.wmf"/><Relationship Id="rId17" Type="http://schemas.openxmlformats.org/officeDocument/2006/relationships/image" Target="../media/image112.png"/><Relationship Id="rId1" Type="http://schemas.openxmlformats.org/officeDocument/2006/relationships/vmlDrawing" Target="../drawings/vmlDrawing8.vml"/><Relationship Id="rId2" Type="http://schemas.openxmlformats.org/officeDocument/2006/relationships/tags" Target="../tags/tag65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39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85.w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9.w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113.w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114.w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11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84.w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85.w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20" Type="http://schemas.openxmlformats.org/officeDocument/2006/relationships/oleObject" Target="../embeddings/oleObject59.bin"/><Relationship Id="rId21" Type="http://schemas.openxmlformats.org/officeDocument/2006/relationships/image" Target="../media/image119.wmf"/><Relationship Id="rId10" Type="http://schemas.openxmlformats.org/officeDocument/2006/relationships/image" Target="../media/image47.wmf"/><Relationship Id="rId11" Type="http://schemas.openxmlformats.org/officeDocument/2006/relationships/oleObject" Target="../embeddings/oleObject55.bin"/><Relationship Id="rId12" Type="http://schemas.openxmlformats.org/officeDocument/2006/relationships/image" Target="../media/image109.w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116.w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117.wmf"/><Relationship Id="rId17" Type="http://schemas.openxmlformats.org/officeDocument/2006/relationships/image" Target="../media/image120.png"/><Relationship Id="rId18" Type="http://schemas.openxmlformats.org/officeDocument/2006/relationships/oleObject" Target="../embeddings/oleObject58.bin"/><Relationship Id="rId19" Type="http://schemas.openxmlformats.org/officeDocument/2006/relationships/image" Target="../media/image118.wmf"/><Relationship Id="rId1" Type="http://schemas.openxmlformats.org/officeDocument/2006/relationships/vmlDrawing" Target="../drawings/vmlDrawing10.vml"/><Relationship Id="rId2" Type="http://schemas.openxmlformats.org/officeDocument/2006/relationships/tags" Target="../tags/tag66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52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85.wm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10" Type="http://schemas.openxmlformats.org/officeDocument/2006/relationships/tags" Target="../tags/tag76.xml"/><Relationship Id="rId11" Type="http://schemas.openxmlformats.org/officeDocument/2006/relationships/tags" Target="../tags/tag77.xml"/><Relationship Id="rId12" Type="http://schemas.openxmlformats.org/officeDocument/2006/relationships/tags" Target="../tags/tag78.xml"/><Relationship Id="rId13" Type="http://schemas.openxmlformats.org/officeDocument/2006/relationships/slideLayout" Target="../slideLayouts/slideLayout12.xml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tags" Target="../tags/tag73.xml"/><Relationship Id="rId8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Relationship Id="rId9" Type="http://schemas.openxmlformats.org/officeDocument/2006/relationships/slideLayout" Target="../slideLayouts/slideLayout13.xml"/><Relationship Id="rId10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3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3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7.png"/><Relationship Id="rId20" Type="http://schemas.openxmlformats.org/officeDocument/2006/relationships/image" Target="../media/image81.png"/><Relationship Id="rId10" Type="http://schemas.openxmlformats.org/officeDocument/2006/relationships/image" Target="../media/image148.png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144.wmf"/><Relationship Id="rId13" Type="http://schemas.openxmlformats.org/officeDocument/2006/relationships/image" Target="../media/image149.png"/><Relationship Id="rId14" Type="http://schemas.openxmlformats.org/officeDocument/2006/relationships/oleObject" Target="../embeddings/oleObject61.bin"/><Relationship Id="rId15" Type="http://schemas.openxmlformats.org/officeDocument/2006/relationships/image" Target="../media/image145.wmf"/><Relationship Id="rId16" Type="http://schemas.openxmlformats.org/officeDocument/2006/relationships/oleObject" Target="../embeddings/oleObject62.bin"/><Relationship Id="rId17" Type="http://schemas.openxmlformats.org/officeDocument/2006/relationships/image" Target="../media/image9.wmf"/><Relationship Id="rId18" Type="http://schemas.openxmlformats.org/officeDocument/2006/relationships/image" Target="../media/image150.png"/><Relationship Id="rId19" Type="http://schemas.openxmlformats.org/officeDocument/2006/relationships/image" Target="../media/image151.png"/><Relationship Id="rId1" Type="http://schemas.openxmlformats.org/officeDocument/2006/relationships/vmlDrawing" Target="../drawings/vmlDrawing11.v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3.xml"/><Relationship Id="rId8" Type="http://schemas.openxmlformats.org/officeDocument/2006/relationships/image" Target="../media/image1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lanl.arxiv.org/abs/1309.5716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20" Type="http://schemas.openxmlformats.org/officeDocument/2006/relationships/image" Target="../media/image10.wmf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2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3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jpeg"/><Relationship Id="rId15" Type="http://schemas.openxmlformats.org/officeDocument/2006/relationships/image" Target="../media/image29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37.wmf"/><Relationship Id="rId22" Type="http://schemas.openxmlformats.org/officeDocument/2006/relationships/image" Target="../media/image39.jpeg"/><Relationship Id="rId23" Type="http://schemas.openxmlformats.org/officeDocument/2006/relationships/image" Target="../media/image40.png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32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33.w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34.w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35.w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dirty="0" smtClean="0">
                <a:latin typeface="Bookman Old Style" pitchFamily="18" charset="0"/>
              </a:rPr>
              <a:t>.</a:t>
            </a:r>
            <a:endParaRPr lang="en-US" sz="1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16" y="1654114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Bookman Old Style" pitchFamily="18" charset="0"/>
              </a:rPr>
              <a:t>What is truly quantum about quantum thermodynamics?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ookman Old Style" pitchFamily="18" charset="0"/>
              </a:rPr>
              <a:t>Thermodynamic laws and bounds are not well understood for quantum-system manipulations . We challenge: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Bookman Old Style" pitchFamily="18" charset="0"/>
              </a:rPr>
              <a:t>Carnot </a:t>
            </a:r>
            <a:r>
              <a:rPr lang="en-US" dirty="0">
                <a:latin typeface="Bookman Old Style" pitchFamily="18" charset="0"/>
              </a:rPr>
              <a:t>efficiency  bound of quantum heat </a:t>
            </a:r>
            <a:r>
              <a:rPr lang="en-US" dirty="0" smtClean="0">
                <a:latin typeface="Bookman Old Style" pitchFamily="18" charset="0"/>
              </a:rPr>
              <a:t>engines/refrigerators (Second law)</a:t>
            </a:r>
            <a:endParaRPr lang="en-US" dirty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Bookman Old Style" pitchFamily="18" charset="0"/>
              </a:rPr>
              <a:t>Unattainability of absolute zero (Third law)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smtClean="0">
                <a:latin typeface="Bookman Old Style" pitchFamily="18" charset="0"/>
              </a:rPr>
              <a:t>The means</a:t>
            </a:r>
            <a:r>
              <a:rPr lang="en-US" dirty="0" smtClean="0">
                <a:latin typeface="Bookman Old Style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Bookman Old Style" pitchFamily="18" charset="0"/>
              </a:rPr>
              <a:t>   Control by modulation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Bookman Old Style" pitchFamily="18" charset="0"/>
              </a:rPr>
              <a:t>   Control by state preparation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  Control by bath engineering?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Bookman Old Style" pitchFamily="18" charset="0"/>
            </a:endParaRPr>
          </a:p>
        </p:txBody>
      </p:sp>
      <p:pic>
        <p:nvPicPr>
          <p:cNvPr id="6" name="Picture 2" descr="Hom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67400"/>
            <a:ext cx="3572855" cy="8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6062607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Bookman Old Style" pitchFamily="18" charset="0"/>
              </a:rPr>
              <a:t>Telluride14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150" y="1162348"/>
            <a:ext cx="545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3A299">
                    <a:lumMod val="75000"/>
                  </a:srgbClr>
                </a:solidFill>
                <a:latin typeface="Bookman Old Style" pitchFamily="18" charset="0"/>
              </a:rPr>
              <a:t>D. Gelbwaser-</a:t>
            </a:r>
            <a:r>
              <a:rPr lang="en-US" dirty="0" err="1">
                <a:solidFill>
                  <a:srgbClr val="93A299">
                    <a:lumMod val="75000"/>
                  </a:srgbClr>
                </a:solidFill>
                <a:latin typeface="Bookman Old Style" pitchFamily="18" charset="0"/>
              </a:rPr>
              <a:t>Klimovsky</a:t>
            </a:r>
            <a:r>
              <a:rPr lang="en-US" dirty="0">
                <a:solidFill>
                  <a:srgbClr val="93A299">
                    <a:lumMod val="75000"/>
                  </a:srgbClr>
                </a:solidFill>
                <a:latin typeface="Bookman Old Style" pitchFamily="18" charset="0"/>
              </a:rPr>
              <a:t>, R. </a:t>
            </a:r>
            <a:r>
              <a:rPr lang="en-US" dirty="0" err="1">
                <a:solidFill>
                  <a:srgbClr val="93A299">
                    <a:lumMod val="75000"/>
                  </a:srgbClr>
                </a:solidFill>
                <a:latin typeface="Bookman Old Style" pitchFamily="18" charset="0"/>
              </a:rPr>
              <a:t>Alicki</a:t>
            </a:r>
            <a:r>
              <a:rPr lang="en-US" dirty="0">
                <a:solidFill>
                  <a:srgbClr val="93A299">
                    <a:lumMod val="75000"/>
                  </a:srgbClr>
                </a:solidFill>
                <a:latin typeface="Bookman Old Style" pitchFamily="18" charset="0"/>
              </a:rPr>
              <a:t> &amp; G.K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302" y="311020"/>
            <a:ext cx="7896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Heat-machine control by quantum-state preparation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1685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I. Work capacity</a:t>
            </a:r>
          </a:p>
        </p:txBody>
      </p:sp>
      <p:sp>
        <p:nvSpPr>
          <p:cNvPr id="6" name="Donut 5"/>
          <p:cNvSpPr/>
          <p:nvPr/>
        </p:nvSpPr>
        <p:spPr>
          <a:xfrm>
            <a:off x="1979613" y="1916113"/>
            <a:ext cx="609600" cy="2438400"/>
          </a:xfrm>
          <a:prstGeom prst="donut">
            <a:avLst>
              <a:gd name="adj" fmla="val 107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5084763"/>
            <a:ext cx="280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Higher work capacity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1219993" y="4368007"/>
            <a:ext cx="906463" cy="75565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https://encrypted-tbn1.gstatic.com/images?q=tbn:ANd9GcTHDwwFFCNlzbTlTzHBs1_PQLULpynb3Aq2_kIbK5zq-O6n7ZTL2yc3Q6w"/>
          <p:cNvPicPr>
            <a:picLocks noChangeAspect="1" noChangeArrowheads="1"/>
          </p:cNvPicPr>
          <p:nvPr/>
        </p:nvPicPr>
        <p:blipFill>
          <a:blip r:embed="rId4" cstate="print"/>
          <a:srcRect l="15125" r="73531"/>
          <a:stretch>
            <a:fillRect/>
          </a:stretch>
        </p:blipFill>
        <p:spPr bwMode="auto">
          <a:xfrm>
            <a:off x="7164388" y="5876925"/>
            <a:ext cx="2159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s://encrypted-tbn1.gstatic.com/images?q=tbn:ANd9GcTHDwwFFCNlzbTlTzHBs1_PQLULpynb3Aq2_kIbK5zq-O6n7ZTL2yc3Q6w"/>
          <p:cNvPicPr>
            <a:picLocks noChangeAspect="1" noChangeArrowheads="1"/>
          </p:cNvPicPr>
          <p:nvPr/>
        </p:nvPicPr>
        <p:blipFill>
          <a:blip r:embed="rId4" cstate="print"/>
          <a:srcRect l="86971"/>
          <a:stretch>
            <a:fillRect/>
          </a:stretch>
        </p:blipFill>
        <p:spPr bwMode="auto">
          <a:xfrm>
            <a:off x="1258888" y="5876925"/>
            <a:ext cx="2492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Group 15"/>
          <p:cNvGrpSpPr>
            <a:grpSpLocks/>
          </p:cNvGrpSpPr>
          <p:nvPr/>
        </p:nvGrpSpPr>
        <p:grpSpPr bwMode="auto">
          <a:xfrm>
            <a:off x="4859338" y="1412875"/>
            <a:ext cx="1685925" cy="3887788"/>
            <a:chOff x="4499992" y="2060848"/>
            <a:chExt cx="1685925" cy="3888432"/>
          </a:xfrm>
        </p:grpSpPr>
        <p:pic>
          <p:nvPicPr>
            <p:cNvPr id="2151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21356" t="77142" r="44475" b="3574"/>
            <a:stretch>
              <a:fillRect/>
            </a:stretch>
          </p:blipFill>
          <p:spPr bwMode="auto">
            <a:xfrm>
              <a:off x="4860032" y="5589240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19450"/>
            <a:stretch>
              <a:fillRect/>
            </a:stretch>
          </p:blipFill>
          <p:spPr bwMode="auto">
            <a:xfrm>
              <a:off x="4499992" y="2060848"/>
              <a:ext cx="1685925" cy="150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endCxn id="21516" idx="0"/>
            </p:cNvCxnSpPr>
            <p:nvPr/>
          </p:nvCxnSpPr>
          <p:spPr>
            <a:xfrm>
              <a:off x="5147692" y="3500950"/>
              <a:ext cx="0" cy="208790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onut 6"/>
          <p:cNvSpPr/>
          <p:nvPr/>
        </p:nvSpPr>
        <p:spPr>
          <a:xfrm>
            <a:off x="5292725" y="1844675"/>
            <a:ext cx="609600" cy="4083050"/>
          </a:xfrm>
          <a:prstGeom prst="donut">
            <a:avLst>
              <a:gd name="adj" fmla="val 107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1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/>
          <a:srcRect l="18131" t="-6386" b="-1"/>
          <a:stretch/>
        </p:blipFill>
        <p:spPr>
          <a:xfrm>
            <a:off x="4068147" y="2543137"/>
            <a:ext cx="1954194" cy="370880"/>
          </a:xfrm>
          <a:prstGeom prst="rect">
            <a:avLst/>
          </a:prstGeom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/>
          <a:srcRect l="55738" r="-545"/>
          <a:stretch/>
        </p:blipFill>
        <p:spPr bwMode="auto">
          <a:xfrm>
            <a:off x="4960144" y="4133884"/>
            <a:ext cx="35103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38544"/>
              </p:ext>
            </p:extLst>
          </p:nvPr>
        </p:nvGraphicFramePr>
        <p:xfrm>
          <a:off x="3670300" y="1212850"/>
          <a:ext cx="2122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משוואה" r:id="rId9" imgW="799920" imgH="330120" progId="Equation.3">
                  <p:embed/>
                </p:oleObj>
              </mc:Choice>
              <mc:Fallback>
                <p:oleObj name="משוואה" r:id="rId9" imgW="799920" imgH="330120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212850"/>
                        <a:ext cx="21224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Box 24"/>
          <p:cNvSpPr txBox="1">
            <a:spLocks noChangeArrowheads="1"/>
          </p:cNvSpPr>
          <p:nvPr/>
        </p:nvSpPr>
        <p:spPr bwMode="auto">
          <a:xfrm>
            <a:off x="0" y="6273225"/>
            <a:ext cx="6454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H. 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</a:rPr>
              <a:t>Spohn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, J. Math. Phys. 19, 1227 (1978). </a:t>
            </a: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R. 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</a:rPr>
              <a:t>Alicki,D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. Gelbwaser-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</a:rPr>
              <a:t>Klimovsky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 &amp; G. 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</a:rPr>
              <a:t>Kurizki,</a:t>
            </a:r>
            <a:r>
              <a:rPr lang="en-US" sz="1600" b="1" u="sng" dirty="0" err="1" smtClean="0">
                <a:solidFill>
                  <a:prstClr val="black"/>
                </a:solidFill>
                <a:latin typeface="Calibri" pitchFamily="34" charset="0"/>
                <a:hlinkClick r:id="rId11"/>
              </a:rPr>
              <a:t>arXiv:1205.4552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 [quant-ph]) .</a:t>
            </a:r>
            <a:endParaRPr lang="pt-BR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8147" y="4728047"/>
            <a:ext cx="2425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0" name="Group 27"/>
          <p:cNvGrpSpPr>
            <a:grpSpLocks/>
          </p:cNvGrpSpPr>
          <p:nvPr/>
        </p:nvGrpSpPr>
        <p:grpSpPr bwMode="auto">
          <a:xfrm>
            <a:off x="457200" y="765175"/>
            <a:ext cx="1828800" cy="4608513"/>
            <a:chOff x="609600" y="-367715"/>
            <a:chExt cx="1905000" cy="5002122"/>
          </a:xfrm>
        </p:grpSpPr>
        <p:grpSp>
          <p:nvGrpSpPr>
            <p:cNvPr id="2065" name="Group 15"/>
            <p:cNvGrpSpPr>
              <a:grpSpLocks/>
            </p:cNvGrpSpPr>
            <p:nvPr/>
          </p:nvGrpSpPr>
          <p:grpSpPr bwMode="auto">
            <a:xfrm>
              <a:off x="609600" y="-367715"/>
              <a:ext cx="1905000" cy="4546015"/>
              <a:chOff x="609600" y="-367715"/>
              <a:chExt cx="1905000" cy="4546015"/>
            </a:xfrm>
          </p:grpSpPr>
          <p:sp>
            <p:nvSpPr>
              <p:cNvPr id="2066" name="Rectangle 16"/>
              <p:cNvSpPr>
                <a:spLocks noChangeArrowheads="1"/>
              </p:cNvSpPr>
              <p:nvPr/>
            </p:nvSpPr>
            <p:spPr bwMode="auto">
              <a:xfrm>
                <a:off x="685800" y="304800"/>
                <a:ext cx="1828800" cy="1066800"/>
              </a:xfrm>
              <a:prstGeom prst="rect">
                <a:avLst/>
              </a:prstGeom>
              <a:solidFill>
                <a:srgbClr val="80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00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ctr"/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609600" y="3111500"/>
                <a:ext cx="1828800" cy="1066800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1219200" y="1752600"/>
                <a:ext cx="609600" cy="838200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9" name="Object 28"/>
              <p:cNvGraphicFramePr>
                <a:graphicFrameLocks noChangeAspect="1"/>
              </p:cNvGraphicFramePr>
              <p:nvPr/>
            </p:nvGraphicFramePr>
            <p:xfrm>
              <a:off x="1445467" y="-367715"/>
              <a:ext cx="395222" cy="418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82" name="Equation" r:id="rId13" imgW="203024" imgH="215713" progId="Equation.3">
                      <p:embed/>
                    </p:oleObj>
                  </mc:Choice>
                  <mc:Fallback>
                    <p:oleObj name="Equation" r:id="rId13" imgW="203024" imgH="215713" progId="Equation.3">
                      <p:embed/>
                      <p:pic>
                        <p:nvPicPr>
                          <p:cNvPr id="0" name="Picture 2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5467" y="-367715"/>
                            <a:ext cx="395222" cy="4187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30"/>
              <p:cNvGraphicFramePr>
                <a:graphicFrameLocks noChangeAspect="1"/>
              </p:cNvGraphicFramePr>
              <p:nvPr/>
            </p:nvGraphicFramePr>
            <p:xfrm>
              <a:off x="1609725" y="1447800"/>
              <a:ext cx="325438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83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0" name="Picture 2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9725" y="1447800"/>
                            <a:ext cx="325438" cy="325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31"/>
              <p:cNvGraphicFramePr>
                <a:graphicFrameLocks noChangeAspect="1"/>
              </p:cNvGraphicFramePr>
              <p:nvPr/>
            </p:nvGraphicFramePr>
            <p:xfrm>
              <a:off x="1665288" y="2590800"/>
              <a:ext cx="327025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84" name="Equation" r:id="rId17" imgW="203112" imgH="228501" progId="Equation.3">
                      <p:embed/>
                    </p:oleObj>
                  </mc:Choice>
                  <mc:Fallback>
                    <p:oleObj name="Equation" r:id="rId17" imgW="203112" imgH="228501" progId="Equation.3">
                      <p:embed/>
                      <p:pic>
                        <p:nvPicPr>
                          <p:cNvPr id="0" name="Picture 2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5288" y="2590800"/>
                            <a:ext cx="327025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32"/>
              <p:cNvGraphicFramePr>
                <a:graphicFrameLocks noChangeAspect="1"/>
              </p:cNvGraphicFramePr>
              <p:nvPr/>
            </p:nvGraphicFramePr>
            <p:xfrm>
              <a:off x="1915980" y="1817671"/>
              <a:ext cx="282774" cy="4100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85" name="Equation" r:id="rId19" imgW="0" imgH="0" progId="Equation.3">
                      <p:embed/>
                    </p:oleObj>
                  </mc:Choice>
                  <mc:Fallback>
                    <p:oleObj name="Equation" r:id="rId19" imgW="0" imgH="0" progId="Equation.3">
                      <p:embed/>
                      <p:pic>
                        <p:nvPicPr>
                          <p:cNvPr id="0" name="AutoShape 2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5980" y="1817671"/>
                            <a:ext cx="282774" cy="41009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9" name="Line 35"/>
              <p:cNvSpPr>
                <a:spLocks noChangeShapeType="1"/>
              </p:cNvSpPr>
              <p:nvPr/>
            </p:nvSpPr>
            <p:spPr bwMode="auto">
              <a:xfrm>
                <a:off x="1524000" y="1371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Line 36"/>
              <p:cNvSpPr>
                <a:spLocks noChangeShapeType="1"/>
              </p:cNvSpPr>
              <p:nvPr/>
            </p:nvSpPr>
            <p:spPr bwMode="auto">
              <a:xfrm>
                <a:off x="1524000" y="25908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1" name="Line 37"/>
              <p:cNvSpPr>
                <a:spLocks noChangeShapeType="1"/>
              </p:cNvSpPr>
              <p:nvPr/>
            </p:nvSpPr>
            <p:spPr bwMode="auto">
              <a:xfrm>
                <a:off x="1905000" y="22098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14" name="Object 33"/>
            <p:cNvGraphicFramePr>
              <a:graphicFrameLocks noChangeAspect="1"/>
            </p:cNvGraphicFramePr>
            <p:nvPr/>
          </p:nvGraphicFramePr>
          <p:xfrm>
            <a:off x="1295450" y="4189850"/>
            <a:ext cx="347266" cy="444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6" name="Equation" r:id="rId20" imgW="177646" imgH="228402" progId="Equation.3">
                    <p:embed/>
                  </p:oleObj>
                </mc:Choice>
                <mc:Fallback>
                  <p:oleObj name="Equation" r:id="rId20" imgW="177646" imgH="228402" progId="Equation.3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50" y="4189850"/>
                          <a:ext cx="347266" cy="4445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1" name="TextBox 41"/>
          <p:cNvSpPr txBox="1">
            <a:spLocks noChangeArrowheads="1"/>
          </p:cNvSpPr>
          <p:nvPr/>
        </p:nvSpPr>
        <p:spPr bwMode="auto">
          <a:xfrm>
            <a:off x="3226059" y="3104767"/>
            <a:ext cx="359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libri" pitchFamily="34" charset="0"/>
              </a:rPr>
              <a:t>Spohn’s</a:t>
            </a: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 inequality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25860" y="1384300"/>
            <a:ext cx="27835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(average over cycles)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First law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019925" y="2636838"/>
            <a:ext cx="1597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Second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6" y="76200"/>
            <a:ext cx="952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II. Compliance with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&amp;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laws of driven/modulated machine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828800"/>
            <a:ext cx="77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power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23903" y="1760110"/>
            <a:ext cx="91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 heat-flow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267200" y="2543137"/>
            <a:ext cx="479749" cy="324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8599" y="4092711"/>
            <a:ext cx="173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27"/>
          <p:cNvGrpSpPr>
            <a:grpSpLocks/>
          </p:cNvGrpSpPr>
          <p:nvPr/>
        </p:nvGrpSpPr>
        <p:grpSpPr bwMode="auto">
          <a:xfrm>
            <a:off x="1335024" y="791851"/>
            <a:ext cx="1828800" cy="4702175"/>
            <a:chOff x="609600" y="-439574"/>
            <a:chExt cx="1905000" cy="5103784"/>
          </a:xfrm>
        </p:grpSpPr>
        <p:grpSp>
          <p:nvGrpSpPr>
            <p:cNvPr id="3095" name="Group 15"/>
            <p:cNvGrpSpPr>
              <a:grpSpLocks/>
            </p:cNvGrpSpPr>
            <p:nvPr/>
          </p:nvGrpSpPr>
          <p:grpSpPr bwMode="auto">
            <a:xfrm>
              <a:off x="609600" y="-439574"/>
              <a:ext cx="1905000" cy="4617874"/>
              <a:chOff x="609600" y="-439574"/>
              <a:chExt cx="1905000" cy="4617874"/>
            </a:xfrm>
          </p:grpSpPr>
          <p:sp>
            <p:nvSpPr>
              <p:cNvPr id="3096" name="Rectangle 16"/>
              <p:cNvSpPr>
                <a:spLocks noChangeArrowheads="1"/>
              </p:cNvSpPr>
              <p:nvPr/>
            </p:nvSpPr>
            <p:spPr bwMode="auto">
              <a:xfrm>
                <a:off x="685800" y="304800"/>
                <a:ext cx="1828800" cy="1066800"/>
              </a:xfrm>
              <a:prstGeom prst="rect">
                <a:avLst/>
              </a:prstGeom>
              <a:solidFill>
                <a:srgbClr val="80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00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ctr"/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97" name="Rectangle 19"/>
              <p:cNvSpPr>
                <a:spLocks noChangeArrowheads="1"/>
              </p:cNvSpPr>
              <p:nvPr/>
            </p:nvSpPr>
            <p:spPr bwMode="auto">
              <a:xfrm>
                <a:off x="609600" y="3111500"/>
                <a:ext cx="1828800" cy="1066800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98" name="Oval 20"/>
              <p:cNvSpPr>
                <a:spLocks noChangeArrowheads="1"/>
              </p:cNvSpPr>
              <p:nvPr/>
            </p:nvSpPr>
            <p:spPr bwMode="auto">
              <a:xfrm>
                <a:off x="1219200" y="1752600"/>
                <a:ext cx="609600" cy="838200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2" name="Object 28"/>
              <p:cNvGraphicFramePr>
                <a:graphicFrameLocks noChangeAspect="1"/>
              </p:cNvGraphicFramePr>
              <p:nvPr/>
            </p:nvGraphicFramePr>
            <p:xfrm>
              <a:off x="1393067" y="-439574"/>
              <a:ext cx="395222" cy="4204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7" name="Equation" r:id="rId3" imgW="203024" imgH="215713" progId="Equation.3">
                      <p:embed/>
                    </p:oleObj>
                  </mc:Choice>
                  <mc:Fallback>
                    <p:oleObj name="Equation" r:id="rId3" imgW="203024" imgH="215713" progId="Equation.3">
                      <p:embed/>
                      <p:pic>
                        <p:nvPicPr>
                          <p:cNvPr id="0" name="Picture 4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3067" y="-439574"/>
                            <a:ext cx="395222" cy="4204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30"/>
              <p:cNvGraphicFramePr>
                <a:graphicFrameLocks noChangeAspect="1"/>
              </p:cNvGraphicFramePr>
              <p:nvPr/>
            </p:nvGraphicFramePr>
            <p:xfrm>
              <a:off x="1609725" y="1447800"/>
              <a:ext cx="325438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8" name="Equation" r:id="rId5" imgW="215619" imgH="215619" progId="Equation.3">
                      <p:embed/>
                    </p:oleObj>
                  </mc:Choice>
                  <mc:Fallback>
                    <p:oleObj name="Equation" r:id="rId5" imgW="215619" imgH="215619" progId="Equation.3">
                      <p:embed/>
                      <p:pic>
                        <p:nvPicPr>
                          <p:cNvPr id="0" name="Picture 4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9725" y="1447800"/>
                            <a:ext cx="325438" cy="325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1"/>
              <p:cNvGraphicFramePr>
                <a:graphicFrameLocks noChangeAspect="1"/>
              </p:cNvGraphicFramePr>
              <p:nvPr/>
            </p:nvGraphicFramePr>
            <p:xfrm>
              <a:off x="1665288" y="2590800"/>
              <a:ext cx="327025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9" name="Equation" r:id="rId7" imgW="203112" imgH="228501" progId="Equation.3">
                      <p:embed/>
                    </p:oleObj>
                  </mc:Choice>
                  <mc:Fallback>
                    <p:oleObj name="Equation" r:id="rId7" imgW="203112" imgH="228501" progId="Equation.3">
                      <p:embed/>
                      <p:pic>
                        <p:nvPicPr>
                          <p:cNvPr id="0" name="Picture 4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5288" y="2590800"/>
                            <a:ext cx="327025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32"/>
              <p:cNvGraphicFramePr>
                <a:graphicFrameLocks noChangeAspect="1"/>
              </p:cNvGraphicFramePr>
              <p:nvPr/>
            </p:nvGraphicFramePr>
            <p:xfrm>
              <a:off x="1915980" y="1817670"/>
              <a:ext cx="282774" cy="4118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0" name="Equation" r:id="rId9" imgW="164957" imgH="241091" progId="Equation.3">
                      <p:embed/>
                    </p:oleObj>
                  </mc:Choice>
                  <mc:Fallback>
                    <p:oleObj name="Equation" r:id="rId9" imgW="164957" imgH="241091" progId="Equation.3">
                      <p:embed/>
                      <p:pic>
                        <p:nvPicPr>
                          <p:cNvPr id="0" name="Picture 4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5980" y="1817670"/>
                            <a:ext cx="282774" cy="4118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9" name="Line 35"/>
              <p:cNvSpPr>
                <a:spLocks noChangeShapeType="1"/>
              </p:cNvSpPr>
              <p:nvPr/>
            </p:nvSpPr>
            <p:spPr bwMode="auto">
              <a:xfrm>
                <a:off x="1524000" y="1371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0" name="Line 36"/>
              <p:cNvSpPr>
                <a:spLocks noChangeShapeType="1"/>
              </p:cNvSpPr>
              <p:nvPr/>
            </p:nvSpPr>
            <p:spPr bwMode="auto">
              <a:xfrm>
                <a:off x="1524000" y="25908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1" name="Line 37"/>
              <p:cNvSpPr>
                <a:spLocks noChangeShapeType="1"/>
              </p:cNvSpPr>
              <p:nvPr/>
            </p:nvSpPr>
            <p:spPr bwMode="auto">
              <a:xfrm>
                <a:off x="1905000" y="22098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6" name="Object 33"/>
            <p:cNvGraphicFramePr>
              <a:graphicFrameLocks noChangeAspect="1"/>
            </p:cNvGraphicFramePr>
            <p:nvPr/>
          </p:nvGraphicFramePr>
          <p:xfrm>
            <a:off x="1365317" y="4219654"/>
            <a:ext cx="347266" cy="444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1" name="Equation" r:id="rId11" imgW="177646" imgH="228402" progId="Equation.3">
                    <p:embed/>
                  </p:oleObj>
                </mc:Choice>
                <mc:Fallback>
                  <p:oleObj name="Equation" r:id="rId11" imgW="177646" imgH="228402" progId="Equation.3">
                    <p:embed/>
                    <p:pic>
                      <p:nvPicPr>
                        <p:cNvPr id="0" name="Picture 4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5317" y="4219654"/>
                          <a:ext cx="347266" cy="444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417756" y="941016"/>
            <a:ext cx="1830388" cy="4513262"/>
            <a:chOff x="609600" y="-234822"/>
            <a:chExt cx="1906654" cy="4899570"/>
          </a:xfrm>
        </p:grpSpPr>
        <p:grpSp>
          <p:nvGrpSpPr>
            <p:cNvPr id="3089" name="Group 15"/>
            <p:cNvGrpSpPr>
              <a:grpSpLocks/>
            </p:cNvGrpSpPr>
            <p:nvPr/>
          </p:nvGrpSpPr>
          <p:grpSpPr bwMode="auto">
            <a:xfrm>
              <a:off x="609600" y="-234822"/>
              <a:ext cx="1906654" cy="4413122"/>
              <a:chOff x="609600" y="-234822"/>
              <a:chExt cx="1906654" cy="4413122"/>
            </a:xfrm>
          </p:grpSpPr>
          <p:sp>
            <p:nvSpPr>
              <p:cNvPr id="3090" name="Rectangle 16"/>
              <p:cNvSpPr>
                <a:spLocks noChangeArrowheads="1"/>
              </p:cNvSpPr>
              <p:nvPr/>
            </p:nvSpPr>
            <p:spPr bwMode="auto">
              <a:xfrm>
                <a:off x="685800" y="304800"/>
                <a:ext cx="1828800" cy="1066800"/>
              </a:xfrm>
              <a:prstGeom prst="rect">
                <a:avLst/>
              </a:prstGeom>
              <a:solidFill>
                <a:srgbClr val="80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800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ctr"/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609600" y="3111500"/>
                <a:ext cx="1828800" cy="1066800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>
                <a:off x="1219200" y="1752600"/>
                <a:ext cx="609600" cy="838200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448567" y="-234822"/>
              <a:ext cx="395222" cy="4204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" name="Equation" r:id="rId13" imgW="203024" imgH="215713" progId="Equation.3">
                      <p:embed/>
                    </p:oleObj>
                  </mc:Choice>
                  <mc:Fallback>
                    <p:oleObj name="Equation" r:id="rId13" imgW="203024" imgH="215713" progId="Equation.3">
                      <p:embed/>
                      <p:pic>
                        <p:nvPicPr>
                          <p:cNvPr id="0" name="Picture 4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8567" y="-234822"/>
                            <a:ext cx="395222" cy="4204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8"/>
              <p:cNvGraphicFramePr>
                <a:graphicFrameLocks noChangeAspect="1"/>
              </p:cNvGraphicFramePr>
              <p:nvPr/>
            </p:nvGraphicFramePr>
            <p:xfrm>
              <a:off x="1609725" y="1447800"/>
              <a:ext cx="325438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3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0" name="Picture 4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9725" y="1447800"/>
                            <a:ext cx="325438" cy="325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9"/>
              <p:cNvGraphicFramePr>
                <a:graphicFrameLocks noChangeAspect="1"/>
              </p:cNvGraphicFramePr>
              <p:nvPr/>
            </p:nvGraphicFramePr>
            <p:xfrm>
              <a:off x="1665288" y="2590800"/>
              <a:ext cx="327025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4" name="Equation" r:id="rId16" imgW="203112" imgH="228501" progId="Equation.3">
                      <p:embed/>
                    </p:oleObj>
                  </mc:Choice>
                  <mc:Fallback>
                    <p:oleObj name="Equation" r:id="rId16" imgW="203112" imgH="228501" progId="Equation.3">
                      <p:embed/>
                      <p:pic>
                        <p:nvPicPr>
                          <p:cNvPr id="0" name="Picture 4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5288" y="2590800"/>
                            <a:ext cx="327025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0"/>
              <p:cNvGraphicFramePr>
                <a:graphicFrameLocks noChangeAspect="1"/>
              </p:cNvGraphicFramePr>
              <p:nvPr/>
            </p:nvGraphicFramePr>
            <p:xfrm>
              <a:off x="2235134" y="1817671"/>
              <a:ext cx="281120" cy="4118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5" name="Equation" r:id="rId17" imgW="164957" imgH="241091" progId="Equation.3">
                      <p:embed/>
                    </p:oleObj>
                  </mc:Choice>
                  <mc:Fallback>
                    <p:oleObj name="Equation" r:id="rId17" imgW="164957" imgH="241091" progId="Equation.3">
                      <p:embed/>
                      <p:pic>
                        <p:nvPicPr>
                          <p:cNvPr id="0" name="Picture 4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134" y="1817671"/>
                            <a:ext cx="281120" cy="4118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3" name="Line 35"/>
              <p:cNvSpPr>
                <a:spLocks noChangeShapeType="1"/>
              </p:cNvSpPr>
              <p:nvPr/>
            </p:nvSpPr>
            <p:spPr bwMode="auto">
              <a:xfrm rot="10800000">
                <a:off x="1524000" y="1371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4" name="Line 37"/>
              <p:cNvSpPr>
                <a:spLocks noChangeShapeType="1"/>
              </p:cNvSpPr>
              <p:nvPr/>
            </p:nvSpPr>
            <p:spPr bwMode="auto">
              <a:xfrm>
                <a:off x="1905000" y="22098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r" rtl="1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14" name="Object 11"/>
            <p:cNvGraphicFramePr>
              <a:graphicFrameLocks noChangeAspect="1"/>
            </p:cNvGraphicFramePr>
            <p:nvPr/>
          </p:nvGraphicFramePr>
          <p:xfrm>
            <a:off x="1448567" y="4220192"/>
            <a:ext cx="347266" cy="444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6" name="Equation" r:id="rId19" imgW="177646" imgH="228402" progId="Equation.3">
                    <p:embed/>
                  </p:oleObj>
                </mc:Choice>
                <mc:Fallback>
                  <p:oleObj name="Equation" r:id="rId19" imgW="177646" imgH="228402" progId="Equation.3">
                    <p:embed/>
                    <p:pic>
                      <p:nvPicPr>
                        <p:cNvPr id="0" name="Picture 4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8567" y="4220192"/>
                          <a:ext cx="347266" cy="444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Line 35"/>
          <p:cNvSpPr>
            <a:spLocks noChangeShapeType="1"/>
          </p:cNvSpPr>
          <p:nvPr/>
        </p:nvSpPr>
        <p:spPr bwMode="auto">
          <a:xfrm rot="10800000">
            <a:off x="6553200" y="27432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3087" name="TextBox 55"/>
          <p:cNvSpPr txBox="1">
            <a:spLocks noChangeArrowheads="1"/>
          </p:cNvSpPr>
          <p:nvPr/>
        </p:nvSpPr>
        <p:spPr bwMode="auto">
          <a:xfrm>
            <a:off x="1679448" y="5314529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Engine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377719" y="5314529"/>
            <a:ext cx="2424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Refrigerator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III. Engine/Refrigerator Reciprocity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34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92275" y="5157787"/>
            <a:ext cx="5989320" cy="384810"/>
          </a:xfrm>
          <a:prstGeom prst="rect">
            <a:avLst/>
          </a:prstGeom>
        </p:spPr>
      </p:pic>
      <p:cxnSp>
        <p:nvCxnSpPr>
          <p:cNvPr id="8199" name="Straight Connector 7"/>
          <p:cNvCxnSpPr>
            <a:cxnSpLocks noChangeShapeType="1"/>
          </p:cNvCxnSpPr>
          <p:nvPr/>
        </p:nvCxnSpPr>
        <p:spPr bwMode="auto">
          <a:xfrm>
            <a:off x="4114800" y="2132013"/>
            <a:ext cx="874713" cy="0"/>
          </a:xfrm>
          <a:prstGeom prst="line">
            <a:avLst/>
          </a:prstGeom>
          <a:noFill/>
          <a:ln w="50800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8200" name="Straight Connector 8"/>
          <p:cNvCxnSpPr>
            <a:cxnSpLocks noChangeShapeType="1"/>
          </p:cNvCxnSpPr>
          <p:nvPr/>
        </p:nvCxnSpPr>
        <p:spPr bwMode="auto">
          <a:xfrm>
            <a:off x="4114800" y="2659063"/>
            <a:ext cx="874713" cy="1587"/>
          </a:xfrm>
          <a:prstGeom prst="line">
            <a:avLst/>
          </a:prstGeom>
          <a:noFill/>
          <a:ln w="50800" algn="ctr">
            <a:solidFill>
              <a:srgbClr val="339966"/>
            </a:solidFill>
            <a:round/>
            <a:headEnd/>
            <a:tailEnd/>
          </a:ln>
        </p:spPr>
      </p:cxnSp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2492375" y="1076325"/>
          <a:ext cx="3460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10" imgW="203024" imgH="215713" progId="Equation.3">
                  <p:embed/>
                </p:oleObj>
              </mc:Choice>
              <mc:Fallback>
                <p:oleObj name="Equation" r:id="rId10" imgW="203024" imgH="215713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1076325"/>
                        <a:ext cx="34607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6446838" y="1217613"/>
          <a:ext cx="3032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12" imgW="177646" imgH="228402" progId="Equation.3">
                  <p:embed/>
                </p:oleObj>
              </mc:Choice>
              <mc:Fallback>
                <p:oleObj name="Equation" r:id="rId12" imgW="177646" imgH="228402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1217613"/>
                        <a:ext cx="3032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114800" y="213201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2013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5" name="Straight Arrow Connector 11"/>
          <p:cNvCxnSpPr>
            <a:cxnSpLocks noChangeShapeType="1"/>
          </p:cNvCxnSpPr>
          <p:nvPr/>
        </p:nvCxnSpPr>
        <p:spPr bwMode="auto">
          <a:xfrm>
            <a:off x="4495800" y="2132013"/>
            <a:ext cx="0" cy="461962"/>
          </a:xfrm>
          <a:prstGeom prst="straightConnector1">
            <a:avLst/>
          </a:prstGeom>
          <a:noFill/>
          <a:ln w="19050" algn="ctr">
            <a:solidFill>
              <a:srgbClr val="339966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8206" name="Group 48"/>
          <p:cNvGrpSpPr>
            <a:grpSpLocks/>
          </p:cNvGrpSpPr>
          <p:nvPr/>
        </p:nvGrpSpPr>
        <p:grpSpPr bwMode="auto">
          <a:xfrm>
            <a:off x="4303680" y="3503613"/>
            <a:ext cx="1104900" cy="608013"/>
            <a:chOff x="4152900" y="4686300"/>
            <a:chExt cx="1409700" cy="838200"/>
          </a:xfrm>
        </p:grpSpPr>
        <p:sp>
          <p:nvSpPr>
            <p:cNvPr id="50" name="Can 49"/>
            <p:cNvSpPr/>
            <p:nvPr/>
          </p:nvSpPr>
          <p:spPr>
            <a:xfrm rot="5400000">
              <a:off x="3886518" y="4952682"/>
              <a:ext cx="838200" cy="3054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51" name="Can 50"/>
            <p:cNvSpPr/>
            <p:nvPr/>
          </p:nvSpPr>
          <p:spPr>
            <a:xfrm rot="5400000">
              <a:off x="4837886" y="4533968"/>
              <a:ext cx="306564" cy="114286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4572000" y="2894013"/>
            <a:ext cx="0" cy="6096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8" name="Picture 5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4400" y="3046413"/>
            <a:ext cx="484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514600" y="1295400"/>
            <a:ext cx="4495800" cy="3124200"/>
            <a:chOff x="2209800" y="914400"/>
            <a:chExt cx="4800600" cy="3505200"/>
          </a:xfrm>
        </p:grpSpPr>
        <p:grpSp>
          <p:nvGrpSpPr>
            <p:cNvPr id="8201" name="Group 34"/>
            <p:cNvGrpSpPr>
              <a:grpSpLocks/>
            </p:cNvGrpSpPr>
            <p:nvPr/>
          </p:nvGrpSpPr>
          <p:grpSpPr bwMode="auto">
            <a:xfrm>
              <a:off x="6135688" y="1149350"/>
              <a:ext cx="874712" cy="1981200"/>
              <a:chOff x="1392" y="1440"/>
              <a:chExt cx="624" cy="1248"/>
            </a:xfrm>
          </p:grpSpPr>
          <p:cxnSp>
            <p:nvCxnSpPr>
              <p:cNvPr id="8226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1824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27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1920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28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016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29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112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30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208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31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304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32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400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33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3" y="2496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34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3" y="2592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8235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3" y="2688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4A7EBB"/>
                </a:solidFill>
                <a:round/>
                <a:headEnd/>
                <a:tailEnd/>
              </a:ln>
            </p:spPr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410200" y="2360613"/>
              <a:ext cx="609600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3" name="Group 34"/>
            <p:cNvGrpSpPr>
              <a:grpSpLocks/>
            </p:cNvGrpSpPr>
            <p:nvPr/>
          </p:nvGrpSpPr>
          <p:grpSpPr bwMode="auto">
            <a:xfrm>
              <a:off x="2209800" y="1141413"/>
              <a:ext cx="874713" cy="1981200"/>
              <a:chOff x="1392" y="1440"/>
              <a:chExt cx="624" cy="1248"/>
            </a:xfrm>
          </p:grpSpPr>
          <p:cxnSp>
            <p:nvCxnSpPr>
              <p:cNvPr id="8216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1824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17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1920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18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016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19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112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20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208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21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304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22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2" y="2400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23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3" y="2496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24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3" y="2592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8225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1393" y="2688"/>
                <a:ext cx="623" cy="0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</p:cxnSp>
        </p:grpSp>
        <p:cxnSp>
          <p:nvCxnSpPr>
            <p:cNvPr id="35" name="Straight Connector 34"/>
            <p:cNvCxnSpPr/>
            <p:nvPr/>
          </p:nvCxnSpPr>
          <p:spPr>
            <a:xfrm flipV="1">
              <a:off x="3124200" y="2436813"/>
              <a:ext cx="838200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733800" y="914400"/>
              <a:ext cx="1752600" cy="350520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7" name="Picture 4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print"/>
          <a:srcRect l="18930"/>
          <a:stretch/>
        </p:blipFill>
        <p:spPr bwMode="auto">
          <a:xfrm>
            <a:off x="3144416" y="4648200"/>
            <a:ext cx="4002509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7088" y="6002338"/>
            <a:ext cx="31718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1228"/>
              </p:ext>
            </p:extLst>
          </p:nvPr>
        </p:nvGraphicFramePr>
        <p:xfrm>
          <a:off x="3464718" y="495163"/>
          <a:ext cx="2427288" cy="81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משוואה" r:id="rId19" imgW="1130040" imgH="393480" progId="Equation.3">
                  <p:embed/>
                </p:oleObj>
              </mc:Choice>
              <mc:Fallback>
                <p:oleObj name="משוואה" r:id="rId19" imgW="1130040" imgH="39348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718" y="495163"/>
                        <a:ext cx="2427288" cy="814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urved Connector 56"/>
          <p:cNvCxnSpPr/>
          <p:nvPr/>
        </p:nvCxnSpPr>
        <p:spPr>
          <a:xfrm rot="16200000" flipV="1">
            <a:off x="2159795" y="5625306"/>
            <a:ext cx="360362" cy="14287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547813" y="6403975"/>
            <a:ext cx="6875145" cy="38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169" y="195943"/>
            <a:ext cx="485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Autonomous (non-driven) quantized machine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65275"/>
            <a:ext cx="78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power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2327" y="6480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73856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Correct definition of work in autonomous quantized machines </a:t>
            </a:r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/>
          <a:srcRect r="26945"/>
          <a:stretch/>
        </p:blipFill>
        <p:spPr bwMode="auto">
          <a:xfrm>
            <a:off x="228600" y="1009650"/>
            <a:ext cx="60817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1773238"/>
            <a:ext cx="7693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0" y="2667000"/>
            <a:ext cx="3643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685800" y="3657600"/>
            <a:ext cx="2667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3000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478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67000" y="5105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9200" y="5257800"/>
            <a:ext cx="376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3000" y="3962400"/>
            <a:ext cx="304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00" y="4114800"/>
            <a:ext cx="273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7000" y="4724400"/>
            <a:ext cx="5238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19600" y="3962400"/>
            <a:ext cx="37179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588125" y="4797425"/>
            <a:ext cx="2232025" cy="2060575"/>
            <a:chOff x="4067944" y="4725144"/>
            <a:chExt cx="1685925" cy="2726432"/>
          </a:xfrm>
        </p:grpSpPr>
        <p:pic>
          <p:nvPicPr>
            <p:cNvPr id="24595" name="Picture 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067944" y="4725144"/>
              <a:ext cx="16859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Donut 28"/>
            <p:cNvSpPr/>
            <p:nvPr/>
          </p:nvSpPr>
          <p:spPr>
            <a:xfrm>
              <a:off x="4427672" y="5012911"/>
              <a:ext cx="610339" cy="2438665"/>
            </a:xfrm>
            <a:prstGeom prst="donut">
              <a:avLst>
                <a:gd name="adj" fmla="val 1071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20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24300" y="4419600"/>
            <a:ext cx="4794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3472934"/>
            <a:ext cx="171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capacity: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3721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determines work capacity?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99" y="764704"/>
            <a:ext cx="480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96850" y="2199902"/>
            <a:ext cx="8686800" cy="581025"/>
          </a:xfrm>
          <a:prstGeom prst="rect">
            <a:avLst/>
          </a:prstGeom>
        </p:spPr>
      </p:pic>
      <p:pic>
        <p:nvPicPr>
          <p:cNvPr id="9225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7336" y="418629"/>
            <a:ext cx="37179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143000" y="764704"/>
            <a:ext cx="7104296" cy="1566104"/>
            <a:chOff x="251520" y="404664"/>
            <a:chExt cx="7995776" cy="192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251520" y="404664"/>
              <a:ext cx="7995776" cy="1926144"/>
              <a:chOff x="251520" y="404664"/>
              <a:chExt cx="7995776" cy="1926144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3491880" y="1484784"/>
                <a:ext cx="1676400" cy="304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067944" y="908720"/>
                <a:ext cx="381000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sz="2400" b="1" dirty="0">
                    <a:solidFill>
                      <a:prstClr val="black"/>
                    </a:solidFill>
                  </a:rPr>
                  <a:t>U</a:t>
                </a:r>
              </a:p>
            </p:txBody>
          </p:sp>
          <p:grpSp>
            <p:nvGrpSpPr>
              <p:cNvPr id="2" name="Group 15"/>
              <p:cNvGrpSpPr>
                <a:grpSpLocks/>
              </p:cNvGrpSpPr>
              <p:nvPr/>
            </p:nvGrpSpPr>
            <p:grpSpPr bwMode="auto">
              <a:xfrm>
                <a:off x="251520" y="404664"/>
                <a:ext cx="2235136" cy="1854136"/>
                <a:chOff x="356295" y="1334070"/>
                <a:chExt cx="2235136" cy="1854136"/>
              </a:xfrm>
            </p:grpSpPr>
            <p:graphicFrame>
              <p:nvGraphicFramePr>
                <p:cNvPr id="28" name="Chart 5"/>
                <p:cNvGraphicFramePr>
                  <a:graphicFrameLocks/>
                </p:cNvGraphicFramePr>
                <p:nvPr/>
              </p:nvGraphicFramePr>
              <p:xfrm>
                <a:off x="356295" y="1334070"/>
                <a:ext cx="2235136" cy="18541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408650" y="2761200"/>
                  <a:ext cx="172878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Group 20"/>
              <p:cNvGrpSpPr>
                <a:grpSpLocks/>
              </p:cNvGrpSpPr>
              <p:nvPr/>
            </p:nvGrpSpPr>
            <p:grpSpPr bwMode="auto">
              <a:xfrm>
                <a:off x="6012160" y="476672"/>
                <a:ext cx="2235136" cy="1854136"/>
                <a:chOff x="558832" y="1930432"/>
                <a:chExt cx="2235136" cy="1854136"/>
              </a:xfrm>
            </p:grpSpPr>
            <p:graphicFrame>
              <p:nvGraphicFramePr>
                <p:cNvPr id="29" name="Chart 21"/>
                <p:cNvGraphicFramePr>
                  <a:graphicFrameLocks/>
                </p:cNvGraphicFramePr>
                <p:nvPr/>
              </p:nvGraphicFramePr>
              <p:xfrm>
                <a:off x="558832" y="1930432"/>
                <a:ext cx="2235136" cy="18541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7"/>
                </a:graphicData>
              </a:graphic>
            </p:graphicFrame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11187" y="3357562"/>
                  <a:ext cx="172878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/>
          </p:nvGrpSpPr>
          <p:grpSpPr>
            <a:xfrm>
              <a:off x="971600" y="836712"/>
              <a:ext cx="6253906" cy="359346"/>
              <a:chOff x="971600" y="836712"/>
              <a:chExt cx="6253906" cy="359346"/>
            </a:xfrm>
          </p:grpSpPr>
          <p:pic>
            <p:nvPicPr>
              <p:cNvPr id="24" name="Picture 23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971600" y="836712"/>
                <a:ext cx="360362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5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876256" y="908720"/>
                <a:ext cx="349250" cy="28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5742154" y="4671107"/>
            <a:ext cx="3190751" cy="1872208"/>
            <a:chOff x="4873625" y="3789338"/>
            <a:chExt cx="3406775" cy="2514600"/>
          </a:xfrm>
        </p:grpSpPr>
        <p:pic>
          <p:nvPicPr>
            <p:cNvPr id="35" name="Picture 34" descr="passive.jpeg"/>
            <p:cNvPicPr>
              <a:picLocks noChangeAspect="1"/>
            </p:cNvPicPr>
            <p:nvPr/>
          </p:nvPicPr>
          <p:blipFill>
            <a:blip r:embed="rId20" cstate="print"/>
            <a:srcRect t="19109"/>
            <a:stretch>
              <a:fillRect/>
            </a:stretch>
          </p:blipFill>
          <p:spPr bwMode="auto">
            <a:xfrm>
              <a:off x="5040312" y="4437038"/>
              <a:ext cx="2916238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873625" y="3789338"/>
              <a:ext cx="3406775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635875" y="5589563"/>
              <a:ext cx="2857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637212" y="5948338"/>
              <a:ext cx="484188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295007" y="3218765"/>
            <a:ext cx="6782581" cy="1471836"/>
            <a:chOff x="1043608" y="5204792"/>
            <a:chExt cx="7086600" cy="1752600"/>
          </a:xfrm>
        </p:grpSpPr>
        <p:grpSp>
          <p:nvGrpSpPr>
            <p:cNvPr id="7" name="Group 6"/>
            <p:cNvGrpSpPr/>
            <p:nvPr/>
          </p:nvGrpSpPr>
          <p:grpSpPr>
            <a:xfrm>
              <a:off x="1043608" y="5204792"/>
              <a:ext cx="7086600" cy="1752600"/>
              <a:chOff x="1043608" y="5204792"/>
              <a:chExt cx="7086600" cy="17526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43608" y="5204792"/>
                <a:ext cx="7086600" cy="1752600"/>
                <a:chOff x="1043608" y="5204792"/>
                <a:chExt cx="7086600" cy="1752600"/>
              </a:xfrm>
            </p:grpSpPr>
            <p:graphicFrame>
              <p:nvGraphicFramePr>
                <p:cNvPr id="32" name="Chart 31"/>
                <p:cNvGraphicFramePr/>
                <p:nvPr>
                  <p:extLst>
                    <p:ext uri="{D42A27DB-BD31-4B8C-83A1-F6EECF244321}">
                      <p14:modId xmlns:p14="http://schemas.microsoft.com/office/powerpoint/2010/main" val="350705386"/>
                    </p:ext>
                  </p:extLst>
                </p:nvPr>
              </p:nvGraphicFramePr>
              <p:xfrm>
                <a:off x="1043608" y="5204792"/>
                <a:ext cx="2133600" cy="17526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4"/>
                </a:graphicData>
              </a:graphic>
            </p:graphicFrame>
            <p:graphicFrame>
              <p:nvGraphicFramePr>
                <p:cNvPr id="34" name="Chart 33"/>
                <p:cNvGraphicFramePr/>
                <p:nvPr>
                  <p:extLst>
                    <p:ext uri="{D42A27DB-BD31-4B8C-83A1-F6EECF244321}">
                      <p14:modId xmlns:p14="http://schemas.microsoft.com/office/powerpoint/2010/main" val="2860685371"/>
                    </p:ext>
                  </p:extLst>
                </p:nvPr>
              </p:nvGraphicFramePr>
              <p:xfrm>
                <a:off x="5996608" y="5204792"/>
                <a:ext cx="2133600" cy="17526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5"/>
                </a:graphicData>
              </a:graphic>
            </p:graphicFrame>
            <p:sp>
              <p:nvSpPr>
                <p:cNvPr id="37" name="Right Arrow 36"/>
                <p:cNvSpPr/>
                <p:nvPr/>
              </p:nvSpPr>
              <p:spPr>
                <a:xfrm>
                  <a:off x="3939208" y="5966792"/>
                  <a:ext cx="1676400" cy="3048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625008" y="5433392"/>
                <a:ext cx="381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en-US" sz="2400" b="1" dirty="0" smtClean="0">
                    <a:solidFill>
                      <a:prstClr val="black"/>
                    </a:solidFill>
                  </a:rPr>
                  <a:t>U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0" name="Picture 3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19672" y="5445918"/>
              <a:ext cx="360362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524328" y="5517926"/>
              <a:ext cx="34925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427814" y="2895600"/>
            <a:ext cx="531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>
                <a:solidFill>
                  <a:prstClr val="black"/>
                </a:solidFill>
              </a:rPr>
              <a:t>Passive states have monotonic energy distribution</a:t>
            </a:r>
          </a:p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82" y="6307189"/>
            <a:ext cx="643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Lenard, J. Stat. Phys. 19, 575 (1978).</a:t>
            </a:r>
          </a:p>
          <a:p>
            <a:r>
              <a:rPr lang="en-US" sz="1400" dirty="0"/>
              <a:t> W. </a:t>
            </a:r>
            <a:r>
              <a:rPr lang="en-US" sz="1400" dirty="0" err="1"/>
              <a:t>Pusz</a:t>
            </a:r>
            <a:r>
              <a:rPr lang="en-US" sz="1400" dirty="0"/>
              <a:t>,  S.L. </a:t>
            </a:r>
            <a:r>
              <a:rPr lang="en-US" sz="1400" dirty="0" err="1"/>
              <a:t>Woronowicz</a:t>
            </a:r>
            <a:r>
              <a:rPr lang="en-US" sz="1400" dirty="0"/>
              <a:t>, Comm. Math. Phys. 58, 273 (1978).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49297"/>
            <a:ext cx="70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capacity is determined by accessible passive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3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1484313"/>
            <a:ext cx="1506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0493" y="4690436"/>
            <a:ext cx="3149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62757" y="5029200"/>
            <a:ext cx="4437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838" y="1484313"/>
            <a:ext cx="5921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75281" y="3958855"/>
            <a:ext cx="1471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03583" y="968095"/>
            <a:ext cx="3202813" cy="4122737"/>
            <a:chOff x="609600" y="1295400"/>
            <a:chExt cx="3260725" cy="4198938"/>
          </a:xfrm>
        </p:grpSpPr>
        <p:grpSp>
          <p:nvGrpSpPr>
            <p:cNvPr id="10246" name="Group 3"/>
            <p:cNvGrpSpPr>
              <a:grpSpLocks/>
            </p:cNvGrpSpPr>
            <p:nvPr/>
          </p:nvGrpSpPr>
          <p:grpSpPr bwMode="auto">
            <a:xfrm>
              <a:off x="609600" y="1295400"/>
              <a:ext cx="1447800" cy="4198938"/>
              <a:chOff x="609600" y="-280322"/>
              <a:chExt cx="1905000" cy="4977728"/>
            </a:xfrm>
          </p:grpSpPr>
          <p:grpSp>
            <p:nvGrpSpPr>
              <p:cNvPr id="10262" name="Group 15"/>
              <p:cNvGrpSpPr>
                <a:grpSpLocks/>
              </p:cNvGrpSpPr>
              <p:nvPr/>
            </p:nvGrpSpPr>
            <p:grpSpPr bwMode="auto">
              <a:xfrm>
                <a:off x="609600" y="-280322"/>
                <a:ext cx="1905000" cy="4458622"/>
                <a:chOff x="609600" y="-280322"/>
                <a:chExt cx="1905000" cy="4458622"/>
              </a:xfrm>
            </p:grpSpPr>
            <p:sp>
              <p:nvSpPr>
                <p:cNvPr id="10263" name="Rectangle 16"/>
                <p:cNvSpPr>
                  <a:spLocks noChangeArrowheads="1"/>
                </p:cNvSpPr>
                <p:nvPr/>
              </p:nvSpPr>
              <p:spPr bwMode="auto">
                <a:xfrm>
                  <a:off x="685800" y="304800"/>
                  <a:ext cx="1828800" cy="1066800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8000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  <a:p>
                  <a:pPr algn="ctr"/>
                  <a:endParaRPr 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64" name="Rectangle 19"/>
                <p:cNvSpPr>
                  <a:spLocks noChangeArrowheads="1"/>
                </p:cNvSpPr>
                <p:nvPr/>
              </p:nvSpPr>
              <p:spPr bwMode="auto">
                <a:xfrm>
                  <a:off x="609600" y="3111500"/>
                  <a:ext cx="1828800" cy="106680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65" name="Oval 20"/>
                <p:cNvSpPr>
                  <a:spLocks noChangeArrowheads="1"/>
                </p:cNvSpPr>
                <p:nvPr/>
              </p:nvSpPr>
              <p:spPr bwMode="auto">
                <a:xfrm>
                  <a:off x="1219200" y="1752600"/>
                  <a:ext cx="609600" cy="83820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graphicFrame>
              <p:nvGraphicFramePr>
                <p:cNvPr id="9" name="Object 28"/>
                <p:cNvGraphicFramePr>
                  <a:graphicFrameLocks noChangeAspect="1"/>
                </p:cNvGraphicFramePr>
                <p:nvPr/>
              </p:nvGraphicFramePr>
              <p:xfrm>
                <a:off x="1458567" y="-280322"/>
                <a:ext cx="395222" cy="4187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87" name="Equation" r:id="rId16" imgW="203024" imgH="215713" progId="Equation.3">
                        <p:embed/>
                      </p:oleObj>
                    </mc:Choice>
                    <mc:Fallback>
                      <p:oleObj name="Equation" r:id="rId16" imgW="203024" imgH="215713" progId="Equation.3">
                        <p:embed/>
                        <p:pic>
                          <p:nvPicPr>
                            <p:cNvPr id="0" name="Picture 1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8567" y="-280322"/>
                              <a:ext cx="395222" cy="41871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" name="Object 30"/>
                <p:cNvGraphicFramePr>
                  <a:graphicFrameLocks noChangeAspect="1"/>
                </p:cNvGraphicFramePr>
                <p:nvPr/>
              </p:nvGraphicFramePr>
              <p:xfrm>
                <a:off x="1609725" y="1447800"/>
                <a:ext cx="325438" cy="325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88" name="Equation" r:id="rId18" imgW="215619" imgH="215619" progId="Equation.3">
                        <p:embed/>
                      </p:oleObj>
                    </mc:Choice>
                    <mc:Fallback>
                      <p:oleObj name="Equation" r:id="rId18" imgW="215619" imgH="215619" progId="Equation.3">
                        <p:embed/>
                        <p:pic>
                          <p:nvPicPr>
                            <p:cNvPr id="0" name="Picture 16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9725" y="1447800"/>
                              <a:ext cx="325438" cy="3254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" name="Object 31"/>
                <p:cNvGraphicFramePr>
                  <a:graphicFrameLocks noChangeAspect="1"/>
                </p:cNvGraphicFramePr>
                <p:nvPr/>
              </p:nvGraphicFramePr>
              <p:xfrm>
                <a:off x="1665288" y="2590800"/>
                <a:ext cx="327025" cy="368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89" name="Equation" r:id="rId20" imgW="203112" imgH="228501" progId="Equation.3">
                        <p:embed/>
                      </p:oleObj>
                    </mc:Choice>
                    <mc:Fallback>
                      <p:oleObj name="Equation" r:id="rId20" imgW="203112" imgH="228501" progId="Equation.3">
                        <p:embed/>
                        <p:pic>
                          <p:nvPicPr>
                            <p:cNvPr id="0" name="Picture 1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65288" y="2590800"/>
                              <a:ext cx="327025" cy="3683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266" name="Line 35"/>
                <p:cNvSpPr>
                  <a:spLocks noChangeShapeType="1"/>
                </p:cNvSpPr>
                <p:nvPr/>
              </p:nvSpPr>
              <p:spPr bwMode="auto">
                <a:xfrm>
                  <a:off x="1524000" y="13716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r" rtl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7" name="Line 36"/>
                <p:cNvSpPr>
                  <a:spLocks noChangeShapeType="1"/>
                </p:cNvSpPr>
                <p:nvPr/>
              </p:nvSpPr>
              <p:spPr bwMode="auto">
                <a:xfrm>
                  <a:off x="1524000" y="25908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r" rtl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8" name="Line 37"/>
                <p:cNvSpPr>
                  <a:spLocks noChangeShapeType="1"/>
                </p:cNvSpPr>
                <p:nvPr/>
              </p:nvSpPr>
              <p:spPr bwMode="auto">
                <a:xfrm>
                  <a:off x="1905000" y="22098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r" rtl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aphicFrame>
            <p:nvGraphicFramePr>
              <p:cNvPr id="14" name="Object 33"/>
              <p:cNvGraphicFramePr>
                <a:graphicFrameLocks noChangeAspect="1"/>
              </p:cNvGraphicFramePr>
              <p:nvPr/>
            </p:nvGraphicFramePr>
            <p:xfrm>
              <a:off x="1308550" y="4252850"/>
              <a:ext cx="347266" cy="4445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90" name="Equation" r:id="rId22" imgW="177646" imgH="228402" progId="Equation.3">
                      <p:embed/>
                    </p:oleObj>
                  </mc:Choice>
                  <mc:Fallback>
                    <p:oleObj name="Equation" r:id="rId22" imgW="177646" imgH="228402" progId="Equation.3">
                      <p:embed/>
                      <p:pic>
                        <p:nvPicPr>
                          <p:cNvPr id="0" name="Picture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550" y="4252850"/>
                            <a:ext cx="347266" cy="4445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8" name="Picture 37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97075" y="3204301"/>
              <a:ext cx="5588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807815" y="3048000"/>
              <a:ext cx="1062510" cy="533400"/>
              <a:chOff x="4152900" y="4686300"/>
              <a:chExt cx="1409700" cy="838200"/>
            </a:xfrm>
          </p:grpSpPr>
          <p:sp>
            <p:nvSpPr>
              <p:cNvPr id="30" name="Can 29"/>
              <p:cNvSpPr/>
              <p:nvPr/>
            </p:nvSpPr>
            <p:spPr>
              <a:xfrm rot="5400000">
                <a:off x="3886518" y="4952682"/>
                <a:ext cx="838200" cy="305435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Can 30"/>
              <p:cNvSpPr/>
              <p:nvPr/>
            </p:nvSpPr>
            <p:spPr>
              <a:xfrm rot="5400000">
                <a:off x="4837886" y="4533969"/>
                <a:ext cx="306564" cy="114286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9" name="Picture 8" descr="https://encrypted-tbn1.gstatic.com/images?q=tbn:ANd9GcTHDwwFFCNlzbTlTzHBs1_PQLULpynb3Aq2_kIbK5zq-O6n7ZTL2yc3Q6w"/>
          <p:cNvPicPr>
            <a:picLocks noChangeAspect="1" noChangeArrowheads="1"/>
          </p:cNvPicPr>
          <p:nvPr/>
        </p:nvPicPr>
        <p:blipFill>
          <a:blip r:embed="rId25" cstate="print"/>
          <a:srcRect l="15125"/>
          <a:stretch>
            <a:fillRect/>
          </a:stretch>
        </p:blipFill>
        <p:spPr bwMode="auto">
          <a:xfrm>
            <a:off x="5780087" y="6152753"/>
            <a:ext cx="16160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203575" y="3175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851421" y="609600"/>
            <a:ext cx="8229600" cy="762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0259" name="Picture 3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838" y="1484313"/>
            <a:ext cx="5921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36489" y="6597352"/>
            <a:ext cx="568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s-MX" sz="1400" dirty="0">
                <a:solidFill>
                  <a:prstClr val="black"/>
                </a:solidFill>
              </a:rPr>
              <a:t>D. </a:t>
            </a:r>
            <a:r>
              <a:rPr lang="es-MX" sz="1400" dirty="0" err="1">
                <a:solidFill>
                  <a:prstClr val="black"/>
                </a:solidFill>
              </a:rPr>
              <a:t>Gelbwaser-Klimovsky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pt-BR" sz="1400" dirty="0">
                <a:solidFill>
                  <a:prstClr val="black"/>
                </a:solidFill>
              </a:rPr>
              <a:t>R. Alicki, G. Kurizki </a:t>
            </a:r>
            <a:r>
              <a:rPr lang="es-MX" sz="1400" dirty="0">
                <a:solidFill>
                  <a:prstClr val="black"/>
                </a:solidFill>
              </a:rPr>
              <a:t>  </a:t>
            </a:r>
            <a:r>
              <a:rPr lang="es-MX" sz="1400" i="1" dirty="0">
                <a:solidFill>
                  <a:prstClr val="black"/>
                </a:solidFill>
              </a:rPr>
              <a:t>EPL</a:t>
            </a:r>
            <a:r>
              <a:rPr lang="es-MX" sz="1400" dirty="0">
                <a:solidFill>
                  <a:prstClr val="black"/>
                </a:solidFill>
              </a:rPr>
              <a:t> </a:t>
            </a:r>
            <a:r>
              <a:rPr lang="es-MX" sz="1400" b="1" dirty="0">
                <a:solidFill>
                  <a:prstClr val="black"/>
                </a:solidFill>
              </a:rPr>
              <a:t>103</a:t>
            </a:r>
            <a:r>
              <a:rPr lang="es-MX" sz="1400" dirty="0">
                <a:solidFill>
                  <a:prstClr val="black"/>
                </a:solidFill>
              </a:rPr>
              <a:t> 60005 (2013)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984" y="122565"/>
            <a:ext cx="70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 capacity evolution (piston charging)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4240" y="5410200"/>
            <a:ext cx="585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engine is a charger and the piston state is a battery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6500" y="583346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evaluate?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5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09249E-7 L -0.2125 0.215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038600" y="4572000"/>
            <a:ext cx="3284220" cy="3486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533400"/>
            <a:ext cx="7899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Work capacity evolution by non-passivity definition</a:t>
            </a:r>
          </a:p>
          <a:p>
            <a:r>
              <a:rPr lang="en-US" sz="1600" dirty="0" smtClean="0">
                <a:latin typeface="Bookman Old Style" pitchFamily="18" charset="0"/>
              </a:rPr>
              <a:t>EPL </a:t>
            </a:r>
            <a:r>
              <a:rPr lang="en-US" sz="1600" b="1" dirty="0" smtClean="0">
                <a:latin typeface="Bookman Old Style" pitchFamily="18" charset="0"/>
              </a:rPr>
              <a:t>103</a:t>
            </a:r>
            <a:r>
              <a:rPr lang="en-US" sz="1600" dirty="0" smtClean="0">
                <a:latin typeface="Bookman Old Style" pitchFamily="18" charset="0"/>
              </a:rPr>
              <a:t>, 60005 (2013)</a:t>
            </a:r>
            <a:endParaRPr lang="en-US" sz="1600" dirty="0">
              <a:latin typeface="Bookman Old Style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7350" y="1521551"/>
            <a:ext cx="6797365" cy="1842135"/>
            <a:chOff x="2362200" y="4343400"/>
            <a:chExt cx="6187765" cy="1461135"/>
          </a:xfrm>
        </p:grpSpPr>
        <p:pic>
          <p:nvPicPr>
            <p:cNvPr id="5" name="Picture 4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2362200" y="5029200"/>
              <a:ext cx="4385310" cy="7753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86200" y="434340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Min. energy (same entropy)</a:t>
              </a:r>
              <a:endParaRPr lang="en-US" dirty="0"/>
            </a:p>
          </p:txBody>
        </p:sp>
        <p:sp>
          <p:nvSpPr>
            <p:cNvPr id="22" name="Left Brace 21"/>
            <p:cNvSpPr/>
            <p:nvPr/>
          </p:nvSpPr>
          <p:spPr>
            <a:xfrm rot="5400000">
              <a:off x="5829300" y="4076700"/>
              <a:ext cx="228600" cy="1524000"/>
            </a:xfrm>
            <a:prstGeom prst="leftBrace">
              <a:avLst>
                <a:gd name="adj1" fmla="val 76650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3200" y="5334000"/>
              <a:ext cx="19967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Effective temperature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791200" y="5486400"/>
              <a:ext cx="685800" cy="152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7322" y="4485387"/>
            <a:ext cx="3794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Bookman Old Style" pitchFamily="18" charset="0"/>
              </a:rPr>
              <a:t>Correct work-rate (power):</a:t>
            </a:r>
            <a:endParaRPr lang="en-US" sz="2200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334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524500" y="4838700"/>
            <a:ext cx="4572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0800" y="54102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Enforced by QM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6743700" y="4914900"/>
            <a:ext cx="4572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52318" t="65831"/>
          <a:stretch/>
        </p:blipFill>
        <p:spPr bwMode="auto">
          <a:xfrm>
            <a:off x="6705600" y="4038600"/>
            <a:ext cx="1724025" cy="14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oc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6719" y="1074344"/>
            <a:ext cx="2672281" cy="2002377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352800" y="2362200"/>
            <a:ext cx="373380" cy="213360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4294967295"/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43000" y="1219200"/>
            <a:ext cx="571500" cy="180975"/>
          </a:xfrm>
        </p:spPr>
      </p:pic>
      <p:sp>
        <p:nvSpPr>
          <p:cNvPr id="18" name="TextBox 17"/>
          <p:cNvSpPr txBox="1"/>
          <p:nvPr/>
        </p:nvSpPr>
        <p:spPr>
          <a:xfrm>
            <a:off x="1524997" y="33808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Fock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06440" y="958334"/>
            <a:ext cx="2819400" cy="2807732"/>
            <a:chOff x="5715000" y="457200"/>
            <a:chExt cx="2819400" cy="2807732"/>
          </a:xfrm>
        </p:grpSpPr>
        <p:grpSp>
          <p:nvGrpSpPr>
            <p:cNvPr id="3" name="Group 2"/>
            <p:cNvGrpSpPr/>
            <p:nvPr/>
          </p:nvGrpSpPr>
          <p:grpSpPr>
            <a:xfrm>
              <a:off x="5715000" y="457200"/>
              <a:ext cx="2819400" cy="2478575"/>
              <a:chOff x="5715000" y="457200"/>
              <a:chExt cx="2819400" cy="2478575"/>
            </a:xfrm>
          </p:grpSpPr>
          <p:pic>
            <p:nvPicPr>
              <p:cNvPr id="20" name="Picture 19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248400" y="457200"/>
                <a:ext cx="1935480" cy="276225"/>
              </a:xfrm>
              <a:prstGeom prst="rect">
                <a:avLst/>
              </a:prstGeom>
            </p:spPr>
          </p:pic>
          <p:pic>
            <p:nvPicPr>
              <p:cNvPr id="13" name="Picture 12" descr="cohstateenergyandwork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715000" y="762000"/>
                <a:ext cx="2819400" cy="2173775"/>
              </a:xfrm>
              <a:prstGeom prst="rect">
                <a:avLst/>
              </a:prstGeom>
            </p:spPr>
          </p:pic>
        </p:grpSp>
        <p:pic>
          <p:nvPicPr>
            <p:cNvPr id="15" name="Content Placeholder 10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6324600" y="978933"/>
              <a:ext cx="57107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6858000" y="1817133"/>
              <a:ext cx="373380" cy="2133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05600" y="289560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Coherent</a:t>
              </a:r>
              <a:endParaRPr lang="en-US" dirty="0"/>
            </a:p>
          </p:txBody>
        </p:sp>
      </p:grp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76400" y="2057400"/>
            <a:ext cx="1325880" cy="25527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t="65831" r="51528"/>
          <a:stretch/>
        </p:blipFill>
        <p:spPr bwMode="auto">
          <a:xfrm>
            <a:off x="1143000" y="3962400"/>
            <a:ext cx="1752600" cy="14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566050" y="304800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 pitchFamily="18" charset="0"/>
              </a:rPr>
              <a:t>EPL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b="1" dirty="0" smtClean="0"/>
              <a:t>103</a:t>
            </a:r>
            <a:r>
              <a:rPr lang="en-US" dirty="0" smtClean="0"/>
              <a:t> 60005</a:t>
            </a:r>
            <a:r>
              <a:rPr lang="en-US" dirty="0" smtClean="0">
                <a:latin typeface="Bookman Old Style" pitchFamily="18" charset="0"/>
              </a:rPr>
              <a:t> (2013)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304800"/>
            <a:ext cx="550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Autonomous QHE: Only </a:t>
            </a:r>
            <a:r>
              <a:rPr lang="en-US" dirty="0" err="1" smtClean="0"/>
              <a:t>nonpassive</a:t>
            </a:r>
            <a:r>
              <a:rPr lang="en-US" dirty="0" smtClean="0"/>
              <a:t> P yields work.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37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amplifier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6719" y="56007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Quickly becomes passive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0290" y="5600700"/>
            <a:ext cx="15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Remains </a:t>
            </a:r>
            <a:r>
              <a:rPr lang="en-US" dirty="0" err="1" smtClean="0"/>
              <a:t>nonpassive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22708" y="1808294"/>
            <a:ext cx="4781550" cy="575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2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Efficiency-bound evolution of linear-amplifier autonomous QHE</a:t>
            </a:r>
          </a:p>
          <a:p>
            <a:pPr algn="ctr"/>
            <a:r>
              <a:rPr lang="en-US" sz="1600" dirty="0" smtClean="0">
                <a:latin typeface="Bookman Old Style" pitchFamily="18" charset="0"/>
              </a:rPr>
              <a:t>D. </a:t>
            </a:r>
            <a:r>
              <a:rPr lang="en-US" sz="1600" dirty="0" err="1" smtClean="0">
                <a:latin typeface="Bookman Old Style" pitchFamily="18" charset="0"/>
              </a:rPr>
              <a:t>Gelbwaser</a:t>
            </a:r>
            <a:r>
              <a:rPr lang="en-US" sz="1600" dirty="0" smtClean="0">
                <a:latin typeface="Bookman Old Style" pitchFamily="18" charset="0"/>
              </a:rPr>
              <a:t> and GK</a:t>
            </a:r>
            <a:endParaRPr lang="en-US" sz="1600" dirty="0">
              <a:latin typeface="Bookman Old Style" pitchFamily="18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00400" y="4800600"/>
            <a:ext cx="2501266" cy="220565"/>
          </a:xfrm>
          <a:prstGeom prst="rect">
            <a:avLst/>
          </a:prstGeom>
        </p:spPr>
      </p:pic>
      <p:pic>
        <p:nvPicPr>
          <p:cNvPr id="11" name="Picture 10" descr="efficiencyboundandwork.jpg"/>
          <p:cNvPicPr>
            <a:picLocks noChangeAspect="1"/>
          </p:cNvPicPr>
          <p:nvPr/>
        </p:nvPicPr>
        <p:blipFill>
          <a:blip r:embed="rId8" cstate="print"/>
          <a:srcRect l="7292" t="19231" b="14615"/>
          <a:stretch>
            <a:fillRect/>
          </a:stretch>
        </p:blipFill>
        <p:spPr>
          <a:xfrm>
            <a:off x="2133600" y="2383604"/>
            <a:ext cx="4572000" cy="220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40810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endParaRPr lang="en-US" sz="16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1" y="1371600"/>
            <a:ext cx="2310765" cy="34861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19201" y="5562600"/>
            <a:ext cx="5867399" cy="8496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926068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Under </a:t>
            </a:r>
            <a:r>
              <a:rPr lang="en-US" dirty="0" err="1" smtClean="0">
                <a:latin typeface="Bookman Old Style" pitchFamily="18" charset="0"/>
              </a:rPr>
              <a:t>Spohn’s</a:t>
            </a:r>
            <a:r>
              <a:rPr lang="en-US" dirty="0" smtClean="0">
                <a:latin typeface="Bookman Old Style" pitchFamily="18" charset="0"/>
              </a:rPr>
              <a:t> second-law constraint 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534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>
                <a:solidFill>
                  <a:prstClr val="black"/>
                </a:solidFill>
                <a:latin typeface="Bookman Old Style" pitchFamily="18" charset="0"/>
              </a:rPr>
              <a:t>Preamble: Measurement/modulation-driven cooling of a </a:t>
            </a:r>
            <a:r>
              <a:rPr lang="en-US" sz="2600" dirty="0" err="1">
                <a:solidFill>
                  <a:prstClr val="black"/>
                </a:solidFill>
                <a:latin typeface="Bookman Old Style" pitchFamily="18" charset="0"/>
              </a:rPr>
              <a:t>qubit</a:t>
            </a:r>
            <a:r>
              <a:rPr lang="en-US" sz="2600" dirty="0">
                <a:solidFill>
                  <a:prstClr val="black"/>
                </a:solidFill>
                <a:latin typeface="Bookman Old Style" pitchFamily="18" charset="0"/>
              </a:rPr>
              <a:t> in a bath breaks detailed </a:t>
            </a:r>
            <a:r>
              <a:rPr lang="en-US" sz="2600" dirty="0" smtClean="0">
                <a:solidFill>
                  <a:prstClr val="black"/>
                </a:solidFill>
                <a:latin typeface="Bookman Old Style" pitchFamily="18" charset="0"/>
              </a:rPr>
              <a:t>balance</a:t>
            </a:r>
            <a:endParaRPr lang="en-US" sz="26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769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itchFamily="18" charset="0"/>
              </a:rPr>
              <a:t>N. Erez et al., Nature </a:t>
            </a:r>
            <a:r>
              <a:rPr lang="en-US" sz="1400" b="1" dirty="0">
                <a:latin typeface="Bookman Old Style" pitchFamily="18" charset="0"/>
              </a:rPr>
              <a:t>452</a:t>
            </a:r>
            <a:r>
              <a:rPr lang="en-US" sz="1400" dirty="0">
                <a:latin typeface="Bookman Old Style" pitchFamily="18" charset="0"/>
              </a:rPr>
              <a:t>, 724 (2008</a:t>
            </a:r>
            <a:r>
              <a:rPr lang="en-US" sz="1400" dirty="0" smtClean="0">
                <a:latin typeface="Bookman Old Style" pitchFamily="18" charset="0"/>
              </a:rPr>
              <a:t>); G</a:t>
            </a:r>
            <a:r>
              <a:rPr lang="en-US" sz="1400" dirty="0">
                <a:latin typeface="Bookman Old Style" pitchFamily="18" charset="0"/>
              </a:rPr>
              <a:t>. Gordon et al., NJP </a:t>
            </a:r>
            <a:r>
              <a:rPr lang="en-US" sz="1400" b="1" dirty="0">
                <a:latin typeface="Bookman Old Style" pitchFamily="18" charset="0"/>
              </a:rPr>
              <a:t>11</a:t>
            </a:r>
            <a:r>
              <a:rPr lang="en-US" sz="1400" dirty="0">
                <a:latin typeface="Bookman Old Style" pitchFamily="18" charset="0"/>
              </a:rPr>
              <a:t>, 123 025 (2009)</a:t>
            </a:r>
          </a:p>
          <a:p>
            <a:r>
              <a:rPr lang="en-US" sz="1400" dirty="0">
                <a:latin typeface="Bookman Old Style" pitchFamily="18" charset="0"/>
              </a:rPr>
              <a:t>G. Alvarez, et al. PRL </a:t>
            </a:r>
            <a:r>
              <a:rPr lang="en-US" sz="1400" b="1" dirty="0">
                <a:latin typeface="Bookman Old Style" pitchFamily="18" charset="0"/>
              </a:rPr>
              <a:t>104</a:t>
            </a:r>
            <a:r>
              <a:rPr lang="en-US" sz="1400" dirty="0">
                <a:latin typeface="Bookman Old Style" pitchFamily="18" charset="0"/>
              </a:rPr>
              <a:t> 040401 (2010)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4" y="1600200"/>
            <a:ext cx="8049751" cy="50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3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30899" r="60947" b="45506"/>
          <a:stretch>
            <a:fillRect/>
          </a:stretch>
        </p:blipFill>
        <p:spPr bwMode="auto">
          <a:xfrm>
            <a:off x="152400" y="213360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83708"/>
          <a:stretch>
            <a:fillRect/>
          </a:stretch>
        </p:blipFill>
        <p:spPr bwMode="auto">
          <a:xfrm>
            <a:off x="2638425" y="5753100"/>
            <a:ext cx="6505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876800" y="1295400"/>
            <a:ext cx="3505200" cy="48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Efficiency-bound evolution of quantized refrigerator</a:t>
            </a:r>
          </a:p>
          <a:p>
            <a:r>
              <a:rPr lang="en-US" dirty="0" smtClean="0"/>
              <a:t>D. Gelbwaser &amp; G. K</a:t>
            </a:r>
            <a:endParaRPr lang="en-US" dirty="0"/>
          </a:p>
        </p:txBody>
      </p:sp>
      <p:pic>
        <p:nvPicPr>
          <p:cNvPr id="7" name="Picture 6" descr="copfin2.jpg"/>
          <p:cNvPicPr>
            <a:picLocks noChangeAspect="1"/>
          </p:cNvPicPr>
          <p:nvPr/>
        </p:nvPicPr>
        <p:blipFill>
          <a:blip r:embed="rId5" cstate="print"/>
          <a:srcRect l="37891" t="6667" b="51353"/>
          <a:stretch>
            <a:fillRect/>
          </a:stretch>
        </p:blipFill>
        <p:spPr>
          <a:xfrm>
            <a:off x="5181600" y="2133600"/>
            <a:ext cx="2958522" cy="1676400"/>
          </a:xfrm>
          <a:prstGeom prst="rect">
            <a:avLst/>
          </a:prstGeom>
        </p:spPr>
      </p:pic>
      <p:pic>
        <p:nvPicPr>
          <p:cNvPr id="8" name="Picture 7" descr="copfin2.jpg"/>
          <p:cNvPicPr>
            <a:picLocks noChangeAspect="1"/>
          </p:cNvPicPr>
          <p:nvPr/>
        </p:nvPicPr>
        <p:blipFill>
          <a:blip r:embed="rId5" cstate="print"/>
          <a:srcRect l="37891" t="50556" b="5556"/>
          <a:stretch>
            <a:fillRect/>
          </a:stretch>
        </p:blipFill>
        <p:spPr>
          <a:xfrm>
            <a:off x="2832678" y="3886200"/>
            <a:ext cx="2958522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172200"/>
            <a:ext cx="543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What’s “bad” for work (fragility, </a:t>
            </a:r>
            <a:r>
              <a:rPr lang="en-US" sz="1400" dirty="0" err="1" smtClean="0"/>
              <a:t>thermalization</a:t>
            </a:r>
            <a:r>
              <a:rPr lang="en-US" sz="1400" dirty="0" smtClean="0"/>
              <a:t>) is “good” for cooling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426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Engine-refrigerator reciprocity broken!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796136" y="4293096"/>
            <a:ext cx="1008112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1611560"/>
            <a:ext cx="8229600" cy="5818658"/>
          </a:xfrm>
        </p:spPr>
        <p:txBody>
          <a:bodyPr/>
          <a:lstStyle/>
          <a:p>
            <a:r>
              <a:rPr lang="en-US" dirty="0" smtClean="0"/>
              <a:t>Revisit 4-stroke cycle efficiency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7812360" y="2348880"/>
            <a:ext cx="936104" cy="2592288"/>
          </a:xfrm>
          <a:prstGeom prst="rect">
            <a:avLst/>
          </a:prstGeom>
          <a:solidFill>
            <a:srgbClr val="8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23528" y="2204864"/>
            <a:ext cx="1152128" cy="2592288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7824" y="2132856"/>
            <a:ext cx="3312368" cy="26642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50851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7784" y="47878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18448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17728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5805264"/>
            <a:ext cx="320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Working fluid P distribution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7" name="Curved Connector 26"/>
          <p:cNvCxnSpPr/>
          <p:nvPr/>
        </p:nvCxnSpPr>
        <p:spPr>
          <a:xfrm rot="5400000" flipH="1" flipV="1">
            <a:off x="5436096" y="5229200"/>
            <a:ext cx="576064" cy="57606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8028384" y="1340768"/>
          <a:ext cx="739453" cy="75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340768"/>
                        <a:ext cx="739453" cy="751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3"/>
          <p:cNvGraphicFramePr>
            <a:graphicFrameLocks noChangeAspect="1"/>
          </p:cNvGraphicFramePr>
          <p:nvPr/>
        </p:nvGraphicFramePr>
        <p:xfrm>
          <a:off x="611560" y="1124744"/>
          <a:ext cx="648072" cy="79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Equation" r:id="rId7" imgW="177646" imgH="228402" progId="Equation.3">
                  <p:embed/>
                </p:oleObj>
              </mc:Choice>
              <mc:Fallback>
                <p:oleObj name="Equation" r:id="rId7" imgW="177646" imgH="228402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648072" cy="796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0"/>
          <p:cNvGraphicFramePr>
            <a:graphicFrameLocks noChangeAspect="1"/>
          </p:cNvGraphicFramePr>
          <p:nvPr/>
        </p:nvGraphicFramePr>
        <p:xfrm>
          <a:off x="6804248" y="2636912"/>
          <a:ext cx="54040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name="Equation" r:id="rId9" imgW="215619" imgH="215619" progId="Equation.3">
                  <p:embed/>
                </p:oleObj>
              </mc:Choice>
              <mc:Fallback>
                <p:oleObj name="Equation" r:id="rId9" imgW="215619" imgH="215619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636912"/>
                        <a:ext cx="54040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6588224" y="3356992"/>
            <a:ext cx="864096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2" name="Object 30"/>
          <p:cNvGraphicFramePr>
            <a:graphicFrameLocks noChangeAspect="1"/>
          </p:cNvGraphicFramePr>
          <p:nvPr/>
        </p:nvGraphicFramePr>
        <p:xfrm>
          <a:off x="1907704" y="2492896"/>
          <a:ext cx="509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משוואה" r:id="rId11" imgW="203112" imgH="228501" progId="Equation.3">
                  <p:embed/>
                </p:oleObj>
              </mc:Choice>
              <mc:Fallback>
                <p:oleObj name="משוואה" r:id="rId11" imgW="203112" imgH="228501" progId="Equation.3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09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35"/>
          <p:cNvSpPr>
            <a:spLocks noChangeShapeType="1"/>
          </p:cNvSpPr>
          <p:nvPr/>
        </p:nvSpPr>
        <p:spPr bwMode="auto">
          <a:xfrm flipH="1">
            <a:off x="1763688" y="3501008"/>
            <a:ext cx="100811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47664" y="836712"/>
            <a:ext cx="6706551" cy="5358209"/>
            <a:chOff x="1475656" y="1052736"/>
            <a:chExt cx="6706551" cy="535820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619672" y="5949280"/>
              <a:ext cx="6480720" cy="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276128" y="1133128"/>
              <a:ext cx="0" cy="5184576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380312" y="5949280"/>
              <a:ext cx="80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 smtClean="0">
                  <a:solidFill>
                    <a:prstClr val="black"/>
                  </a:solidFill>
                  <a:latin typeface="Mathematica1" panose="05000502060100000001" pitchFamily="2" charset="2"/>
                </a:rPr>
                <a:t>w</a:t>
              </a:r>
              <a:endParaRPr lang="en-US" sz="2400" b="1" dirty="0">
                <a:solidFill>
                  <a:prstClr val="black"/>
                </a:solidFill>
                <a:latin typeface="Mathematica1" panose="05000502060100000001" pitchFamily="2" charset="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75656" y="1052736"/>
              <a:ext cx="585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 smtClean="0">
                  <a:solidFill>
                    <a:prstClr val="black"/>
                  </a:solidFill>
                </a:rPr>
                <a:t>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522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08579"/>
              </p:ext>
            </p:extLst>
          </p:nvPr>
        </p:nvGraphicFramePr>
        <p:xfrm>
          <a:off x="3690938" y="5013325"/>
          <a:ext cx="508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" name="Equation" r:id="rId13" imgW="203024" imgH="215713" progId="Equation.3">
                  <p:embed/>
                </p:oleObj>
              </mc:Choice>
              <mc:Fallback>
                <p:oleObj name="Equation" r:id="rId13" imgW="203024" imgH="215713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013325"/>
                        <a:ext cx="508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17013"/>
              </p:ext>
            </p:extLst>
          </p:nvPr>
        </p:nvGraphicFramePr>
        <p:xfrm>
          <a:off x="3963988" y="1412875"/>
          <a:ext cx="57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Equation" r:id="rId15" imgW="228600" imgH="228600" progId="Equation.3">
                  <p:embed/>
                </p:oleObj>
              </mc:Choice>
              <mc:Fallback>
                <p:oleObj name="Equation" r:id="rId15" imgW="228600" imgH="228600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412875"/>
                        <a:ext cx="571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35"/>
          <p:cNvSpPr>
            <a:spLocks noChangeShapeType="1"/>
          </p:cNvSpPr>
          <p:nvPr/>
        </p:nvSpPr>
        <p:spPr bwMode="auto">
          <a:xfrm flipH="1" flipV="1">
            <a:off x="4499992" y="4941168"/>
            <a:ext cx="0" cy="57606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 flipV="1">
            <a:off x="4788024" y="1412776"/>
            <a:ext cx="0" cy="57606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37311"/>
            <a:ext cx="2448272" cy="5459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131840" y="6783248"/>
            <a:ext cx="504056" cy="0"/>
          </a:xfrm>
          <a:prstGeom prst="line">
            <a:avLst/>
          </a:prstGeom>
          <a:ln w="539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9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35452 -0.00046 L -0.35452 -0.3338 L -0.00018 -0.3338 L -0.00018 -0.00046 Z " pathEditMode="relative" rAng="10800000" ptsTypes="FFFFF">
                                      <p:cBhvr>
                                        <p:cTn id="11" dur="16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15" dur="2500" fill="hold"/>
                                        <p:tgtEl>
                                          <p:spTgt spid="24"/>
                                        </p:tgtEl>
                                      </p:cBhvr>
                                      <p:by x="66660" y="6666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2483768" y="4365104"/>
            <a:ext cx="1008112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7524328" y="1340768"/>
            <a:ext cx="1440160" cy="792088"/>
          </a:xfrm>
          <a:prstGeom prst="noSmoking">
            <a:avLst>
              <a:gd name="adj" fmla="val 7534"/>
            </a:avLst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5508104" y="1340768"/>
            <a:ext cx="1440160" cy="151216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96136" y="4293096"/>
            <a:ext cx="1008112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812360" y="2348880"/>
            <a:ext cx="936104" cy="2592288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23528" y="2204864"/>
            <a:ext cx="1152128" cy="2592288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2132856"/>
            <a:ext cx="3312368" cy="26642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47878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8448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7728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7682" y="566124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Non thermal process (squeezing)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7452320" y="5013176"/>
            <a:ext cx="576064" cy="57606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8"/>
          <p:cNvGraphicFramePr>
            <a:graphicFrameLocks noChangeAspect="1"/>
          </p:cNvGraphicFramePr>
          <p:nvPr/>
        </p:nvGraphicFramePr>
        <p:xfrm>
          <a:off x="8028384" y="1340768"/>
          <a:ext cx="667445" cy="67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name="Equation" r:id="rId4" imgW="203024" imgH="215713" progId="Equation.3">
                  <p:embed/>
                </p:oleObj>
              </mc:Choice>
              <mc:Fallback>
                <p:oleObj name="Equation" r:id="rId4" imgW="203024" imgH="215713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340768"/>
                        <a:ext cx="667445" cy="678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3"/>
          <p:cNvGraphicFramePr>
            <a:graphicFrameLocks noChangeAspect="1"/>
          </p:cNvGraphicFramePr>
          <p:nvPr/>
        </p:nvGraphicFramePr>
        <p:xfrm>
          <a:off x="611560" y="1124744"/>
          <a:ext cx="621407" cy="76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" name="Equation" r:id="rId6" imgW="177646" imgH="228402" progId="Equation.3">
                  <p:embed/>
                </p:oleObj>
              </mc:Choice>
              <mc:Fallback>
                <p:oleObj name="Equation" r:id="rId6" imgW="177646" imgH="228402" progId="Equation.3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621407" cy="763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/>
          <p:cNvGraphicFramePr>
            <a:graphicFrameLocks noChangeAspect="1"/>
          </p:cNvGraphicFramePr>
          <p:nvPr/>
        </p:nvGraphicFramePr>
        <p:xfrm>
          <a:off x="6804248" y="2636912"/>
          <a:ext cx="54040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Equation" r:id="rId8" imgW="215619" imgH="215619" progId="Equation.3">
                  <p:embed/>
                </p:oleObj>
              </mc:Choice>
              <mc:Fallback>
                <p:oleObj name="Equation" r:id="rId8" imgW="215619" imgH="215619" progId="Equation.3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636912"/>
                        <a:ext cx="54040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35"/>
          <p:cNvSpPr>
            <a:spLocks noChangeShapeType="1"/>
          </p:cNvSpPr>
          <p:nvPr/>
        </p:nvSpPr>
        <p:spPr bwMode="auto">
          <a:xfrm flipH="1">
            <a:off x="6588224" y="3356992"/>
            <a:ext cx="864096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8" name="Object 30"/>
          <p:cNvGraphicFramePr>
            <a:graphicFrameLocks noChangeAspect="1"/>
          </p:cNvGraphicFramePr>
          <p:nvPr/>
        </p:nvGraphicFramePr>
        <p:xfrm>
          <a:off x="1907704" y="2492896"/>
          <a:ext cx="509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" name="משוואה" r:id="rId10" imgW="203112" imgH="228501" progId="Equation.3">
                  <p:embed/>
                </p:oleObj>
              </mc:Choice>
              <mc:Fallback>
                <p:oleObj name="משוואה" r:id="rId10" imgW="203112" imgH="228501" progId="Equation.3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09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1763688" y="3501008"/>
            <a:ext cx="100811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53034"/>
              </p:ext>
            </p:extLst>
          </p:nvPr>
        </p:nvGraphicFramePr>
        <p:xfrm>
          <a:off x="3690938" y="5013325"/>
          <a:ext cx="508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" name="Equation" r:id="rId12" imgW="203024" imgH="215713" progId="Equation.3">
                  <p:embed/>
                </p:oleObj>
              </mc:Choice>
              <mc:Fallback>
                <p:oleObj name="Equation" r:id="rId12" imgW="203024" imgH="215713" progId="Equation.3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013325"/>
                        <a:ext cx="508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29322"/>
              </p:ext>
            </p:extLst>
          </p:nvPr>
        </p:nvGraphicFramePr>
        <p:xfrm>
          <a:off x="3963988" y="1412875"/>
          <a:ext cx="57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" name="Equation" r:id="rId14" imgW="228600" imgH="228600" progId="Equation.3">
                  <p:embed/>
                </p:oleObj>
              </mc:Choice>
              <mc:Fallback>
                <p:oleObj name="Equation" r:id="rId14" imgW="228600" imgH="228600" progId="Equation.3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412875"/>
                        <a:ext cx="571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5"/>
          <p:cNvSpPr>
            <a:spLocks noChangeShapeType="1"/>
          </p:cNvSpPr>
          <p:nvPr/>
        </p:nvSpPr>
        <p:spPr bwMode="auto">
          <a:xfrm flipH="1" flipV="1">
            <a:off x="4499992" y="4941168"/>
            <a:ext cx="0" cy="57606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H="1" flipV="1">
            <a:off x="4788024" y="1412776"/>
            <a:ext cx="0" cy="57606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84368" y="2492896"/>
            <a:ext cx="8691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9600" dirty="0" smtClean="0">
                <a:solidFill>
                  <a:prstClr val="black"/>
                </a:solidFill>
              </a:rPr>
              <a:t>?</a:t>
            </a:r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9807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Non passive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5" name="Curved Connector 34"/>
          <p:cNvCxnSpPr/>
          <p:nvPr/>
        </p:nvCxnSpPr>
        <p:spPr>
          <a:xfrm rot="10800000" flipV="1">
            <a:off x="6660232" y="1196752"/>
            <a:ext cx="432048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01226"/>
              </p:ext>
            </p:extLst>
          </p:nvPr>
        </p:nvGraphicFramePr>
        <p:xfrm>
          <a:off x="6796088" y="3535363"/>
          <a:ext cx="700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" name="משוואה" r:id="rId16" imgW="279360" imgH="190440" progId="Equation.3">
                  <p:embed/>
                </p:oleObj>
              </mc:Choice>
              <mc:Fallback>
                <p:oleObj name="משוואה" r:id="rId16" imgW="279360" imgH="190440" progId="Equation.3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35363"/>
                        <a:ext cx="7000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6660232" y="4221088"/>
            <a:ext cx="864096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7812360" y="2348880"/>
            <a:ext cx="936104" cy="2592288"/>
          </a:xfrm>
          <a:prstGeom prst="rect">
            <a:avLst/>
          </a:prstGeom>
          <a:solidFill>
            <a:srgbClr val="8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224" y="152400"/>
            <a:ext cx="8591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Non-passivity for non-thermal 4-stroke cycle</a:t>
            </a:r>
            <a:br>
              <a:rPr lang="en-US" sz="3200" dirty="0"/>
            </a:br>
            <a:r>
              <a:rPr lang="en-US" dirty="0" smtClean="0"/>
              <a:t>D. Gelbwaser and GK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86406" y="965919"/>
            <a:ext cx="217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Above </a:t>
            </a:r>
            <a:r>
              <a:rPr lang="en-US" sz="2400" dirty="0" err="1" smtClean="0"/>
              <a:t>carnot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963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0017 -0.37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533 L -0.34635 -2.96296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0.00787 L -0.35434 0.393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37014 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5" grpId="0" animBg="1"/>
      <p:bldP spid="31" grpId="0" animBg="1"/>
      <p:bldP spid="31" grpId="1" animBg="1"/>
      <p:bldP spid="31" grpId="2" animBg="1"/>
      <p:bldP spid="31" grpId="3" animBg="1"/>
      <p:bldP spid="4" grpId="0" animBg="1"/>
      <p:bldP spid="4" grpId="1" animBg="1"/>
      <p:bldP spid="12" grpId="0"/>
      <p:bldP spid="34" grpId="0"/>
      <p:bldP spid="40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2267744" y="1412776"/>
            <a:ext cx="1512168" cy="144016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7524328" y="1340768"/>
            <a:ext cx="1440160" cy="792088"/>
          </a:xfrm>
          <a:prstGeom prst="noSmoking">
            <a:avLst>
              <a:gd name="adj" fmla="val 7534"/>
            </a:avLst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2339752" y="1412776"/>
            <a:ext cx="1440160" cy="151216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812360" y="2348880"/>
            <a:ext cx="936104" cy="2592288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23528" y="2492896"/>
            <a:ext cx="1152128" cy="2592288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2132856"/>
            <a:ext cx="3312368" cy="26642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B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47878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8448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3488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566124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Non thermal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7452320" y="5013176"/>
            <a:ext cx="576064" cy="57606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8"/>
          <p:cNvGraphicFramePr>
            <a:graphicFrameLocks noChangeAspect="1"/>
          </p:cNvGraphicFramePr>
          <p:nvPr/>
        </p:nvGraphicFramePr>
        <p:xfrm>
          <a:off x="8028384" y="1340768"/>
          <a:ext cx="667445" cy="67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7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340768"/>
                        <a:ext cx="667445" cy="678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3"/>
          <p:cNvGraphicFramePr>
            <a:graphicFrameLocks noChangeAspect="1"/>
          </p:cNvGraphicFramePr>
          <p:nvPr/>
        </p:nvGraphicFramePr>
        <p:xfrm>
          <a:off x="611560" y="1124744"/>
          <a:ext cx="621407" cy="76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" name="Equation" r:id="rId7" imgW="177646" imgH="228402" progId="Equation.3">
                  <p:embed/>
                </p:oleObj>
              </mc:Choice>
              <mc:Fallback>
                <p:oleObj name="Equation" r:id="rId7" imgW="177646" imgH="228402" progId="Equation.3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621407" cy="763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/>
          <p:cNvGraphicFramePr>
            <a:graphicFrameLocks noChangeAspect="1"/>
          </p:cNvGraphicFramePr>
          <p:nvPr/>
        </p:nvGraphicFramePr>
        <p:xfrm>
          <a:off x="6804248" y="2636912"/>
          <a:ext cx="54040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9" name="Equation" r:id="rId9" imgW="215619" imgH="215619" progId="Equation.3">
                  <p:embed/>
                </p:oleObj>
              </mc:Choice>
              <mc:Fallback>
                <p:oleObj name="Equation" r:id="rId9" imgW="215619" imgH="215619" progId="Equation.3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636912"/>
                        <a:ext cx="54040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35"/>
          <p:cNvSpPr>
            <a:spLocks noChangeShapeType="1"/>
          </p:cNvSpPr>
          <p:nvPr/>
        </p:nvSpPr>
        <p:spPr bwMode="auto">
          <a:xfrm flipH="1">
            <a:off x="6588224" y="3356992"/>
            <a:ext cx="864096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8" name="Object 30"/>
          <p:cNvGraphicFramePr>
            <a:graphicFrameLocks noChangeAspect="1"/>
          </p:cNvGraphicFramePr>
          <p:nvPr/>
        </p:nvGraphicFramePr>
        <p:xfrm>
          <a:off x="1907704" y="2492896"/>
          <a:ext cx="509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0" name="משוואה" r:id="rId11" imgW="203112" imgH="228501" progId="Equation.3">
                  <p:embed/>
                </p:oleObj>
              </mc:Choice>
              <mc:Fallback>
                <p:oleObj name="משוואה" r:id="rId11" imgW="203112" imgH="228501" progId="Equation.3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095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1763688" y="3501008"/>
            <a:ext cx="100811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754490"/>
              </p:ext>
            </p:extLst>
          </p:nvPr>
        </p:nvGraphicFramePr>
        <p:xfrm>
          <a:off x="3690938" y="5013325"/>
          <a:ext cx="508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1" name="Equation" r:id="rId13" imgW="203024" imgH="215713" progId="Equation.3">
                  <p:embed/>
                </p:oleObj>
              </mc:Choice>
              <mc:Fallback>
                <p:oleObj name="Equation" r:id="rId13" imgW="203024" imgH="215713" progId="Equation.3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013325"/>
                        <a:ext cx="508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875319"/>
              </p:ext>
            </p:extLst>
          </p:nvPr>
        </p:nvGraphicFramePr>
        <p:xfrm>
          <a:off x="3963988" y="1412875"/>
          <a:ext cx="57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2" name="Equation" r:id="rId15" imgW="228600" imgH="228600" progId="Equation.3">
                  <p:embed/>
                </p:oleObj>
              </mc:Choice>
              <mc:Fallback>
                <p:oleObj name="Equation" r:id="rId15" imgW="228600" imgH="228600" progId="Equation.3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412875"/>
                        <a:ext cx="571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5"/>
          <p:cNvSpPr>
            <a:spLocks noChangeShapeType="1"/>
          </p:cNvSpPr>
          <p:nvPr/>
        </p:nvSpPr>
        <p:spPr bwMode="auto">
          <a:xfrm flipH="1" flipV="1">
            <a:off x="4499992" y="4941168"/>
            <a:ext cx="0" cy="57606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H="1" flipV="1">
            <a:off x="4788024" y="1412776"/>
            <a:ext cx="0" cy="57606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6" y="6011996"/>
            <a:ext cx="5655694" cy="47921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884368" y="2492896"/>
            <a:ext cx="8691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9600" dirty="0" smtClean="0">
                <a:solidFill>
                  <a:prstClr val="black"/>
                </a:solidFill>
              </a:rPr>
              <a:t>?</a:t>
            </a:r>
            <a:endParaRPr lang="en-US" sz="9600" dirty="0">
              <a:solidFill>
                <a:prstClr val="black"/>
              </a:solidFill>
            </a:endParaRPr>
          </a:p>
        </p:txBody>
      </p:sp>
      <p:graphicFrame>
        <p:nvGraphicFramePr>
          <p:cNvPr id="3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85429"/>
              </p:ext>
            </p:extLst>
          </p:nvPr>
        </p:nvGraphicFramePr>
        <p:xfrm>
          <a:off x="6796088" y="3535363"/>
          <a:ext cx="700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" name="משוואה" r:id="rId18" imgW="279360" imgH="190440" progId="Equation.3">
                  <p:embed/>
                </p:oleObj>
              </mc:Choice>
              <mc:Fallback>
                <p:oleObj name="משוואה" r:id="rId18" imgW="279360" imgH="190440" progId="Equation.3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35363"/>
                        <a:ext cx="7000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6660232" y="4221088"/>
            <a:ext cx="864096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31640" y="332656"/>
            <a:ext cx="2088232" cy="1944216"/>
          </a:xfrm>
          <a:prstGeom prst="ellipse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04464"/>
              </p:ext>
            </p:extLst>
          </p:nvPr>
        </p:nvGraphicFramePr>
        <p:xfrm>
          <a:off x="3586163" y="817563"/>
          <a:ext cx="698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" name="משוואה" r:id="rId20" imgW="279360" imgH="190440" progId="Equation.3">
                  <p:embed/>
                </p:oleObj>
              </mc:Choice>
              <mc:Fallback>
                <p:oleObj name="משוואה" r:id="rId20" imgW="279360" imgH="190440" progId="Equation.3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817563"/>
                        <a:ext cx="6985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3491880" y="404664"/>
            <a:ext cx="648072" cy="504056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5783" y="612187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3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5556 0.04306 -0.12587 0.02153 -0.15677 -0.04884 C -0.18698 -0.11921 -0.16597 -0.21111 -0.11094 -0.25532 C -0.05469 -0.29861 0.01597 -0.27292 0.04635 -0.20301 C 0.075 -0.13449 0.0559 -0.04329 8.33333E-7 -1.48148E-6 Z " pathEditMode="relative" rAng="8993993" ptsTypes="fffff">
                                      <p:cBhvr>
                                        <p:cTn id="11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3.88889E-6 0.388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38843 L 0.37796 0.388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6" grpId="3" animBg="1"/>
      <p:bldP spid="31" grpId="0" animBg="1"/>
      <p:bldP spid="31" grpId="1" animBg="1"/>
      <p:bldP spid="32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2971800"/>
            <a:ext cx="6081712" cy="38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 cstate="print"/>
          <a:srcRect r="62952"/>
          <a:stretch>
            <a:fillRect/>
          </a:stretch>
        </p:blipFill>
        <p:spPr bwMode="auto">
          <a:xfrm>
            <a:off x="838200" y="533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 l="37048"/>
          <a:stretch>
            <a:fillRect/>
          </a:stretch>
        </p:blipFill>
        <p:spPr bwMode="auto">
          <a:xfrm>
            <a:off x="5000625" y="609600"/>
            <a:ext cx="4143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438400" y="2819400"/>
            <a:ext cx="4545330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352800" y="3733800"/>
            <a:ext cx="2348865" cy="34099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124200" y="3429000"/>
            <a:ext cx="2651760" cy="255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685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60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60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429000" y="3137535"/>
            <a:ext cx="1655445" cy="215265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858000" y="5029200"/>
            <a:ext cx="1664970" cy="3333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95400" y="3505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71600" y="41148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49926" y="3505200"/>
            <a:ext cx="4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4038600"/>
            <a:ext cx="4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352800" y="4191000"/>
            <a:ext cx="2286000" cy="278130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61925" y="1600200"/>
            <a:ext cx="295275" cy="211455"/>
          </a:xfrm>
          <a:prstGeom prst="rect">
            <a:avLst/>
          </a:prstGeom>
        </p:spPr>
      </p:pic>
      <p:pic>
        <p:nvPicPr>
          <p:cNvPr id="34" name="Picture 3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5105400" y="1524000"/>
            <a:ext cx="295275" cy="211455"/>
          </a:xfrm>
          <a:prstGeom prst="rect">
            <a:avLst/>
          </a:prstGeom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8153400" y="1524000"/>
            <a:ext cx="295275" cy="211455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133600" y="1676400"/>
            <a:ext cx="274320" cy="215265"/>
          </a:xfrm>
          <a:prstGeom prst="rect">
            <a:avLst/>
          </a:prstGeom>
        </p:spPr>
      </p:pic>
      <p:pic>
        <p:nvPicPr>
          <p:cNvPr id="39" name="Picture 38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5105400" y="1981200"/>
            <a:ext cx="274320" cy="215265"/>
          </a:xfrm>
          <a:prstGeom prst="rect">
            <a:avLst/>
          </a:prstGeom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8229600" y="2057400"/>
            <a:ext cx="274320" cy="215265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33400" y="16764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05000" y="1600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6388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96200" y="16002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43800" y="21336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38800" y="16764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200" y="-762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QHE power enhancement by degenerate-state correlations in  3-level systems</a:t>
            </a:r>
          </a:p>
          <a:p>
            <a:pPr algn="ctr"/>
            <a:r>
              <a:rPr lang="en-US" dirty="0" smtClean="0"/>
              <a:t>D. Gelbwaser-</a:t>
            </a:r>
            <a:r>
              <a:rPr lang="en-US" dirty="0" err="1" smtClean="0"/>
              <a:t>Klimovsky</a:t>
            </a:r>
            <a:r>
              <a:rPr lang="en-US" dirty="0" smtClean="0"/>
              <a:t>, W. Niedenzu, P. </a:t>
            </a:r>
            <a:r>
              <a:rPr lang="en-US" dirty="0" err="1" smtClean="0"/>
              <a:t>Brumer</a:t>
            </a:r>
            <a:r>
              <a:rPr lang="en-US" dirty="0" smtClean="0"/>
              <a:t> &amp; GK</a:t>
            </a:r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52400" y="5791200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Scully et al. </a:t>
            </a:r>
          </a:p>
          <a:p>
            <a:r>
              <a:rPr lang="en-US" dirty="0" smtClean="0"/>
              <a:t>(2003,2010,2011)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791200" y="2362200"/>
            <a:ext cx="2729865" cy="67437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648200" y="6019800"/>
            <a:ext cx="3676650" cy="46672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33400" y="4191000"/>
            <a:ext cx="3297555" cy="29146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04800" y="2895600"/>
            <a:ext cx="3430905" cy="6096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867400" y="3810000"/>
            <a:ext cx="2621280" cy="42481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791200" y="4953000"/>
            <a:ext cx="2667000" cy="42481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33400" y="5181600"/>
            <a:ext cx="3270885" cy="280035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914400" y="2209800"/>
            <a:ext cx="1786890" cy="2571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87641" y="878642"/>
            <a:ext cx="213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Non-aligned dipolar complete </a:t>
            </a:r>
            <a:r>
              <a:rPr lang="en-US" dirty="0" err="1" smtClean="0"/>
              <a:t>thermalization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5069" y="304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regimes: incomplete &amp; complete </a:t>
            </a:r>
            <a:r>
              <a:rPr lang="en-US" sz="2400" dirty="0" err="1" smtClean="0"/>
              <a:t>thermalization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1397" y="888077"/>
            <a:ext cx="2517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Aligned </a:t>
            </a:r>
            <a:r>
              <a:rPr lang="en-US" dirty="0"/>
              <a:t>dipolar </a:t>
            </a:r>
            <a:r>
              <a:rPr lang="en-US" dirty="0" smtClean="0"/>
              <a:t>incomplete </a:t>
            </a:r>
            <a:r>
              <a:rPr lang="en-US" dirty="0" err="1"/>
              <a:t>thermalization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886200" cy="342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57800" y="5638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temp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06747" y="5632579"/>
            <a:ext cx="80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temp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1000"/>
            <a:ext cx="700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ratio: Aligned vs. misaligned dipoles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7391400" y="1295400"/>
            <a:ext cx="1371600" cy="1219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5410200" y="1371600"/>
            <a:ext cx="1295400" cy="1295400"/>
          </a:xfrm>
          <a:prstGeom prst="donut">
            <a:avLst>
              <a:gd name="adj" fmla="val 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200400" y="1371600"/>
            <a:ext cx="1295400" cy="1295400"/>
          </a:xfrm>
          <a:prstGeom prst="donut">
            <a:avLst>
              <a:gd name="adj" fmla="val 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mallest_engine_info.jpg"/>
          <p:cNvPicPr>
            <a:picLocks noChangeAspect="1"/>
          </p:cNvPicPr>
          <p:nvPr/>
        </p:nvPicPr>
        <p:blipFill>
          <a:blip r:embed="rId2" cstate="print"/>
          <a:srcRect l="56208" t="54492" r="39270" b="20857"/>
          <a:stretch>
            <a:fillRect/>
          </a:stretch>
        </p:blipFill>
        <p:spPr>
          <a:xfrm rot="5400000">
            <a:off x="3695700" y="1562100"/>
            <a:ext cx="304800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685800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(System)+Mechanical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762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bath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762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bath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d) </a:t>
            </a:r>
            <a:r>
              <a:rPr lang="en-US" dirty="0" err="1" smtClean="0"/>
              <a:t>Optomechanical</a:t>
            </a:r>
            <a:r>
              <a:rPr lang="en-US" dirty="0" smtClean="0"/>
              <a:t> solar-pumped QHE</a:t>
            </a:r>
          </a:p>
          <a:p>
            <a:r>
              <a:rPr lang="en-US" dirty="0" smtClean="0"/>
              <a:t> (with </a:t>
            </a:r>
            <a:r>
              <a:rPr lang="en-US" dirty="0" err="1" smtClean="0"/>
              <a:t>S.Rosenblum</a:t>
            </a:r>
            <a:r>
              <a:rPr lang="en-US" dirty="0" smtClean="0"/>
              <a:t> &amp; B. </a:t>
            </a:r>
            <a:r>
              <a:rPr lang="en-US" dirty="0" err="1" smtClean="0"/>
              <a:t>Dayan,WIS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 rot="9755663">
            <a:off x="3967252" y="1707642"/>
            <a:ext cx="3429000" cy="1066800"/>
          </a:xfrm>
          <a:prstGeom prst="arc">
            <a:avLst>
              <a:gd name="adj1" fmla="val 15506502"/>
              <a:gd name="adj2" fmla="val 0"/>
            </a:avLst>
          </a:prstGeom>
          <a:ln w="73025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9531633">
            <a:off x="6263428" y="1572909"/>
            <a:ext cx="3005794" cy="1066800"/>
          </a:xfrm>
          <a:prstGeom prst="arc">
            <a:avLst>
              <a:gd name="adj1" fmla="val 15506502"/>
              <a:gd name="adj2" fmla="val 0"/>
            </a:avLst>
          </a:prstGeom>
          <a:ln w="73025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1524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1295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1295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828800" y="2133600"/>
            <a:ext cx="1219200" cy="3810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524000" y="1905000"/>
            <a:ext cx="1447800" cy="152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905000" y="1295400"/>
            <a:ext cx="990600" cy="3810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81200" y="2438400"/>
            <a:ext cx="1219200" cy="533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52800"/>
            <a:ext cx="5229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36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sz="2600" dirty="0" smtClean="0"/>
              <a:t>Thermodynamic limits on quantum processes?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51526"/>
            <a:ext cx="3124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Fundamental implications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Does thermodynamics hold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at  the quantum level?</a:t>
            </a:r>
          </a:p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5793" y="1447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Technological implications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-Cooling processes limits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-Quantum engine efficiency</a:t>
            </a:r>
          </a:p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2160265"/>
            <a:ext cx="9144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Classical thermodynamics limits these processes….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… but quantum mechanical resources may help!</a:t>
            </a:r>
            <a:endParaRPr lang="en-US" sz="2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One should be careful when defining heat and work. </a:t>
            </a:r>
            <a:endParaRPr lang="en-US" sz="2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Use passivity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" name="Picture 8" descr="work extraction.jpg"/>
          <p:cNvPicPr>
            <a:picLocks noChangeAspect="1"/>
          </p:cNvPicPr>
          <p:nvPr/>
        </p:nvPicPr>
        <p:blipFill>
          <a:blip r:embed="rId3" cstate="print"/>
          <a:srcRect t="25536" r="39763"/>
          <a:stretch>
            <a:fillRect/>
          </a:stretch>
        </p:blipFill>
        <p:spPr bwMode="auto">
          <a:xfrm>
            <a:off x="2860341" y="4495800"/>
            <a:ext cx="4139952" cy="21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73503" y="18864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600" dirty="0" smtClean="0">
                <a:solidFill>
                  <a:prstClr val="black"/>
                </a:solidFill>
              </a:rPr>
              <a:t>CONCLUSIONS 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599" y="5486400"/>
            <a:ext cx="72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8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669" y="0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II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341" y="530834"/>
            <a:ext cx="762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Bookman Old Style" pitchFamily="18" charset="0"/>
              </a:rPr>
              <a:t>minimal (single-</a:t>
            </a:r>
            <a:r>
              <a:rPr lang="en-US" sz="1900" dirty="0" err="1" smtClean="0">
                <a:latin typeface="Bookman Old Style" pitchFamily="18" charset="0"/>
              </a:rPr>
              <a:t>qubit</a:t>
            </a:r>
            <a:r>
              <a:rPr lang="en-US" sz="1900" dirty="0" smtClean="0">
                <a:latin typeface="Bookman Old Style" pitchFamily="18" charset="0"/>
              </a:rPr>
              <a:t>) machines (for separated bath spectra):</a:t>
            </a:r>
          </a:p>
          <a:p>
            <a:r>
              <a:rPr lang="en-US" sz="1900" dirty="0" smtClean="0">
                <a:latin typeface="Bookman Old Style" pitchFamily="18" charset="0"/>
              </a:rPr>
              <a:t>a) quantum </a:t>
            </a:r>
            <a:r>
              <a:rPr lang="en-US" sz="1900" dirty="0">
                <a:latin typeface="Bookman Old Style" pitchFamily="18" charset="0"/>
              </a:rPr>
              <a:t>refrigerator (QR) may defy the third </a:t>
            </a:r>
            <a:r>
              <a:rPr lang="en-US" sz="1900" dirty="0" smtClean="0">
                <a:latin typeface="Bookman Old Style" pitchFamily="18" charset="0"/>
              </a:rPr>
              <a:t>law</a:t>
            </a:r>
          </a:p>
          <a:p>
            <a:r>
              <a:rPr lang="en-US" sz="1900" dirty="0" smtClean="0">
                <a:latin typeface="Bookman Old Style" pitchFamily="18" charset="0"/>
              </a:rPr>
              <a:t/>
            </a:r>
            <a:br>
              <a:rPr lang="en-US" sz="1900" dirty="0" smtClean="0">
                <a:latin typeface="Bookman Old Style" pitchFamily="18" charset="0"/>
              </a:rPr>
            </a:br>
            <a:r>
              <a:rPr lang="en-US" sz="1900" dirty="0" smtClean="0">
                <a:latin typeface="Bookman Old Style" pitchFamily="18" charset="0"/>
              </a:rPr>
              <a:t>b) quantum heat machines may temporarily  defy the Carnot</a:t>
            </a:r>
            <a:br>
              <a:rPr lang="en-US" sz="1900" dirty="0" smtClean="0">
                <a:latin typeface="Bookman Old Style" pitchFamily="18" charset="0"/>
              </a:rPr>
            </a:br>
            <a:r>
              <a:rPr lang="en-US" sz="1900" dirty="0" smtClean="0">
                <a:latin typeface="Bookman Old Style" pitchFamily="18" charset="0"/>
              </a:rPr>
              <a:t>   limit but still adhere to the second law</a:t>
            </a:r>
            <a:br>
              <a:rPr lang="en-US" sz="1900" dirty="0" smtClean="0">
                <a:latin typeface="Bookman Old Style" pitchFamily="18" charset="0"/>
              </a:rPr>
            </a:br>
            <a:r>
              <a:rPr lang="en-US" sz="1900" dirty="0" smtClean="0">
                <a:latin typeface="Bookman Old Style" pitchFamily="18" charset="0"/>
              </a:rPr>
              <a:t> </a:t>
            </a:r>
          </a:p>
          <a:p>
            <a:r>
              <a:rPr lang="en-US" sz="1900" dirty="0" smtClean="0">
                <a:latin typeface="Bookman Old Style" pitchFamily="18" charset="0"/>
              </a:rPr>
              <a:t>QHE: for weak coherent input</a:t>
            </a:r>
          </a:p>
          <a:p>
            <a:r>
              <a:rPr lang="en-US" sz="1900" dirty="0" smtClean="0">
                <a:latin typeface="Bookman Old Style" pitchFamily="18" charset="0"/>
              </a:rPr>
              <a:t>QR: for </a:t>
            </a:r>
            <a:r>
              <a:rPr lang="en-US" sz="1900" dirty="0" err="1" smtClean="0">
                <a:latin typeface="Bookman Old Style" pitchFamily="18" charset="0"/>
              </a:rPr>
              <a:t>Fock</a:t>
            </a:r>
            <a:r>
              <a:rPr lang="en-US" sz="1900" dirty="0" smtClean="0">
                <a:latin typeface="Bookman Old Style" pitchFamily="18" charset="0"/>
              </a:rPr>
              <a:t>/</a:t>
            </a:r>
            <a:r>
              <a:rPr lang="en-US" sz="1900" dirty="0" err="1" smtClean="0">
                <a:latin typeface="Bookman Old Style" pitchFamily="18" charset="0"/>
              </a:rPr>
              <a:t>nonclassical</a:t>
            </a:r>
            <a:r>
              <a:rPr lang="en-US" sz="1900" dirty="0" smtClean="0">
                <a:latin typeface="Bookman Old Style" pitchFamily="18" charset="0"/>
              </a:rPr>
              <a:t> input</a:t>
            </a:r>
          </a:p>
          <a:p>
            <a:endParaRPr lang="en-US" sz="800" dirty="0">
              <a:latin typeface="Bookman Old Style" pitchFamily="18" charset="0"/>
            </a:endParaRPr>
          </a:p>
          <a:p>
            <a:r>
              <a:rPr lang="en-US" sz="1900" dirty="0" smtClean="0">
                <a:latin typeface="Bookman Old Style" pitchFamily="18" charset="0"/>
              </a:rPr>
              <a:t> c) </a:t>
            </a:r>
            <a:r>
              <a:rPr lang="en-US" sz="1900" dirty="0" err="1" smtClean="0">
                <a:latin typeface="Bookman Old Style" pitchFamily="18" charset="0"/>
              </a:rPr>
              <a:t>Nonthermal</a:t>
            </a:r>
            <a:r>
              <a:rPr lang="en-US" sz="1900" dirty="0" smtClean="0">
                <a:latin typeface="Bookman Old Style" pitchFamily="18" charset="0"/>
              </a:rPr>
              <a:t> reservoirs do not enhance efficiency.</a:t>
            </a:r>
          </a:p>
          <a:p>
            <a:endParaRPr lang="en-US" sz="1900" dirty="0" smtClean="0">
              <a:latin typeface="Bookman Old Style" pitchFamily="18" charset="0"/>
            </a:endParaRPr>
          </a:p>
          <a:p>
            <a:r>
              <a:rPr lang="en-US" sz="1900" dirty="0">
                <a:latin typeface="Bookman Old Style" pitchFamily="18" charset="0"/>
              </a:rPr>
              <a:t> </a:t>
            </a:r>
            <a:r>
              <a:rPr lang="en-US" sz="1900" dirty="0" smtClean="0">
                <a:latin typeface="Bookman Old Style" pitchFamily="18" charset="0"/>
              </a:rPr>
              <a:t>d) Multilevel heat machines may enhance power output but</a:t>
            </a:r>
            <a:br>
              <a:rPr lang="en-US" sz="1900" dirty="0" smtClean="0">
                <a:latin typeface="Bookman Old Style" pitchFamily="18" charset="0"/>
              </a:rPr>
            </a:br>
            <a:r>
              <a:rPr lang="en-US" sz="1900" dirty="0" smtClean="0">
                <a:latin typeface="Bookman Old Style" pitchFamily="18" charset="0"/>
              </a:rPr>
              <a:t>     not efficiency</a:t>
            </a: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41" y="1801252"/>
            <a:ext cx="1600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Bookman Old Style" pitchFamily="18" charset="0"/>
              </a:rPr>
              <a:t>Detailed-balance breakdown</a:t>
            </a:r>
            <a:endParaRPr lang="en-US" sz="1900" dirty="0">
              <a:latin typeface="Bookman Old Style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455576" y="631686"/>
            <a:ext cx="304800" cy="3178314"/>
          </a:xfrm>
          <a:prstGeom prst="leftBrace">
            <a:avLst>
              <a:gd name="adj1" fmla="val 5346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0911" y="4186926"/>
            <a:ext cx="69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Quantum </a:t>
            </a:r>
            <a:r>
              <a:rPr lang="en-US" dirty="0">
                <a:latin typeface="Bookman Old Style" pitchFamily="18" charset="0"/>
              </a:rPr>
              <a:t>devices may enjoy more flexible </a:t>
            </a:r>
            <a:r>
              <a:rPr lang="en-US" dirty="0" smtClean="0">
                <a:latin typeface="Bookman Old Style" pitchFamily="18" charset="0"/>
              </a:rPr>
              <a:t>thermodynamic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 bounds, if resources are properly accounted for.</a:t>
            </a:r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381000" y="4250770"/>
            <a:ext cx="797024" cy="369332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atom in bath"/>
          <p:cNvPicPr>
            <a:picLocks noChangeAspect="1" noChangeArrowheads="1"/>
          </p:cNvPicPr>
          <p:nvPr/>
        </p:nvPicPr>
        <p:blipFill rotWithShape="1">
          <a:blip r:embed="rId2" cstate="print"/>
          <a:srcRect l="4796" t="16398" r="4544" b="6627"/>
          <a:stretch/>
        </p:blipFill>
        <p:spPr bwMode="auto">
          <a:xfrm>
            <a:off x="5794310" y="4833257"/>
            <a:ext cx="2939143" cy="1688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7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0" y="533400"/>
            <a:ext cx="8134980" cy="57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2" descr="atom in b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94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7025" y="4519613"/>
            <a:ext cx="2466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Quantum Piston/Battery</a:t>
            </a:r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2565400"/>
            <a:ext cx="5402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2520950"/>
            <a:ext cx="9921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1730375" y="1535113"/>
          <a:ext cx="3444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11" imgW="203024" imgH="215713" progId="Equation.3">
                  <p:embed/>
                </p:oleObj>
              </mc:Choice>
              <mc:Fallback>
                <p:oleObj name="Equation" r:id="rId11" imgW="203024" imgH="215713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535113"/>
                        <a:ext cx="344488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2" descr="http://1.bp.blogspot.com/-Ts1NicAfJPE/TaeQ2cZ1mTI/AAAAAAAAAFY/cEnIWjCWruc/s1600/resorte_roj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3788" y="1763713"/>
            <a:ext cx="17272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2" name="Straight Connector 7"/>
          <p:cNvCxnSpPr>
            <a:cxnSpLocks noChangeShapeType="1"/>
          </p:cNvCxnSpPr>
          <p:nvPr/>
        </p:nvCxnSpPr>
        <p:spPr bwMode="auto">
          <a:xfrm>
            <a:off x="3941763" y="827088"/>
            <a:ext cx="1179512" cy="0"/>
          </a:xfrm>
          <a:prstGeom prst="line">
            <a:avLst/>
          </a:prstGeom>
          <a:noFill/>
          <a:ln w="50800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13323" name="Straight Connector 8"/>
          <p:cNvCxnSpPr>
            <a:cxnSpLocks noChangeShapeType="1"/>
          </p:cNvCxnSpPr>
          <p:nvPr/>
        </p:nvCxnSpPr>
        <p:spPr bwMode="auto">
          <a:xfrm>
            <a:off x="3941763" y="1187450"/>
            <a:ext cx="1179512" cy="0"/>
          </a:xfrm>
          <a:prstGeom prst="line">
            <a:avLst/>
          </a:prstGeom>
          <a:noFill/>
          <a:ln w="50800" algn="ctr">
            <a:solidFill>
              <a:srgbClr val="339966"/>
            </a:solidFill>
            <a:round/>
            <a:headEnd/>
            <a:tailEnd/>
          </a:ln>
        </p:spPr>
      </p:cxnSp>
      <p:grpSp>
        <p:nvGrpSpPr>
          <p:cNvPr id="13324" name="Group 34"/>
          <p:cNvGrpSpPr>
            <a:grpSpLocks/>
          </p:cNvGrpSpPr>
          <p:nvPr/>
        </p:nvGrpSpPr>
        <p:grpSpPr bwMode="auto">
          <a:xfrm>
            <a:off x="6669088" y="157163"/>
            <a:ext cx="1179512" cy="1350962"/>
            <a:chOff x="1392" y="1440"/>
            <a:chExt cx="624" cy="1248"/>
          </a:xfrm>
        </p:grpSpPr>
        <p:cxnSp>
          <p:nvCxnSpPr>
            <p:cNvPr id="13346" name="Straight Connector 3"/>
            <p:cNvCxnSpPr>
              <a:cxnSpLocks noChangeShapeType="1"/>
            </p:cNvCxnSpPr>
            <p:nvPr/>
          </p:nvCxnSpPr>
          <p:spPr bwMode="auto">
            <a:xfrm>
              <a:off x="1392" y="1824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47" name="Straight Connector 3"/>
            <p:cNvCxnSpPr>
              <a:cxnSpLocks noChangeShapeType="1"/>
            </p:cNvCxnSpPr>
            <p:nvPr/>
          </p:nvCxnSpPr>
          <p:spPr bwMode="auto">
            <a:xfrm>
              <a:off x="1392" y="1920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48" name="Straight Connector 3"/>
            <p:cNvCxnSpPr>
              <a:cxnSpLocks noChangeShapeType="1"/>
            </p:cNvCxnSpPr>
            <p:nvPr/>
          </p:nvCxnSpPr>
          <p:spPr bwMode="auto">
            <a:xfrm>
              <a:off x="1392" y="2016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49" name="Straight Connector 3"/>
            <p:cNvCxnSpPr>
              <a:cxnSpLocks noChangeShapeType="1"/>
            </p:cNvCxnSpPr>
            <p:nvPr/>
          </p:nvCxnSpPr>
          <p:spPr bwMode="auto">
            <a:xfrm>
              <a:off x="1392" y="2112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50" name="Straight Connector 3"/>
            <p:cNvCxnSpPr>
              <a:cxnSpLocks noChangeShapeType="1"/>
            </p:cNvCxnSpPr>
            <p:nvPr/>
          </p:nvCxnSpPr>
          <p:spPr bwMode="auto">
            <a:xfrm>
              <a:off x="1392" y="2208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51" name="Straight Connector 3"/>
            <p:cNvCxnSpPr>
              <a:cxnSpLocks noChangeShapeType="1"/>
            </p:cNvCxnSpPr>
            <p:nvPr/>
          </p:nvCxnSpPr>
          <p:spPr bwMode="auto">
            <a:xfrm>
              <a:off x="1392" y="2304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52" name="Straight Connector 3"/>
            <p:cNvCxnSpPr>
              <a:cxnSpLocks noChangeShapeType="1"/>
            </p:cNvCxnSpPr>
            <p:nvPr/>
          </p:nvCxnSpPr>
          <p:spPr bwMode="auto">
            <a:xfrm>
              <a:off x="1392" y="2400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53" name="Straight Connector 3"/>
            <p:cNvCxnSpPr>
              <a:cxnSpLocks noChangeShapeType="1"/>
            </p:cNvCxnSpPr>
            <p:nvPr/>
          </p:nvCxnSpPr>
          <p:spPr bwMode="auto">
            <a:xfrm>
              <a:off x="1393" y="2496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54" name="Straight Connector 3"/>
            <p:cNvCxnSpPr>
              <a:cxnSpLocks noChangeShapeType="1"/>
            </p:cNvCxnSpPr>
            <p:nvPr/>
          </p:nvCxnSpPr>
          <p:spPr bwMode="auto">
            <a:xfrm>
              <a:off x="1393" y="2592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3355" name="Straight Connector 3"/>
            <p:cNvCxnSpPr>
              <a:cxnSpLocks noChangeShapeType="1"/>
            </p:cNvCxnSpPr>
            <p:nvPr/>
          </p:nvCxnSpPr>
          <p:spPr bwMode="auto">
            <a:xfrm>
              <a:off x="1393" y="2688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</p:grpSp>
      <p:cxnSp>
        <p:nvCxnSpPr>
          <p:cNvPr id="28" name="Straight Connector 27"/>
          <p:cNvCxnSpPr/>
          <p:nvPr/>
        </p:nvCxnSpPr>
        <p:spPr>
          <a:xfrm>
            <a:off x="5689600" y="984250"/>
            <a:ext cx="82232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6985000" y="1600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14" imgW="177646" imgH="228402" progId="Equation.3">
                  <p:embed/>
                </p:oleObj>
              </mc:Choice>
              <mc:Fallback>
                <p:oleObj name="Equation" r:id="rId14" imgW="177646" imgH="228402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60020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6" name="Group 34"/>
          <p:cNvGrpSpPr>
            <a:grpSpLocks/>
          </p:cNvGrpSpPr>
          <p:nvPr/>
        </p:nvGrpSpPr>
        <p:grpSpPr bwMode="auto">
          <a:xfrm>
            <a:off x="1371600" y="152400"/>
            <a:ext cx="1179513" cy="1350963"/>
            <a:chOff x="1392" y="1440"/>
            <a:chExt cx="624" cy="1248"/>
          </a:xfrm>
        </p:grpSpPr>
        <p:cxnSp>
          <p:nvCxnSpPr>
            <p:cNvPr id="13336" name="Straight Connector 3"/>
            <p:cNvCxnSpPr>
              <a:cxnSpLocks noChangeShapeType="1"/>
            </p:cNvCxnSpPr>
            <p:nvPr/>
          </p:nvCxnSpPr>
          <p:spPr bwMode="auto">
            <a:xfrm>
              <a:off x="1392" y="1824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37" name="Straight Connector 3"/>
            <p:cNvCxnSpPr>
              <a:cxnSpLocks noChangeShapeType="1"/>
            </p:cNvCxnSpPr>
            <p:nvPr/>
          </p:nvCxnSpPr>
          <p:spPr bwMode="auto">
            <a:xfrm>
              <a:off x="1392" y="1920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38" name="Straight Connector 3"/>
            <p:cNvCxnSpPr>
              <a:cxnSpLocks noChangeShapeType="1"/>
            </p:cNvCxnSpPr>
            <p:nvPr/>
          </p:nvCxnSpPr>
          <p:spPr bwMode="auto">
            <a:xfrm>
              <a:off x="1392" y="2016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39" name="Straight Connector 3"/>
            <p:cNvCxnSpPr>
              <a:cxnSpLocks noChangeShapeType="1"/>
            </p:cNvCxnSpPr>
            <p:nvPr/>
          </p:nvCxnSpPr>
          <p:spPr bwMode="auto">
            <a:xfrm>
              <a:off x="1392" y="2112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40" name="Straight Connector 3"/>
            <p:cNvCxnSpPr>
              <a:cxnSpLocks noChangeShapeType="1"/>
            </p:cNvCxnSpPr>
            <p:nvPr/>
          </p:nvCxnSpPr>
          <p:spPr bwMode="auto">
            <a:xfrm>
              <a:off x="1392" y="2208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41" name="Straight Connector 3"/>
            <p:cNvCxnSpPr>
              <a:cxnSpLocks noChangeShapeType="1"/>
            </p:cNvCxnSpPr>
            <p:nvPr/>
          </p:nvCxnSpPr>
          <p:spPr bwMode="auto">
            <a:xfrm>
              <a:off x="1392" y="2304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42" name="Straight Connector 3"/>
            <p:cNvCxnSpPr>
              <a:cxnSpLocks noChangeShapeType="1"/>
            </p:cNvCxnSpPr>
            <p:nvPr/>
          </p:nvCxnSpPr>
          <p:spPr bwMode="auto">
            <a:xfrm>
              <a:off x="1392" y="2400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43" name="Straight Connector 3"/>
            <p:cNvCxnSpPr>
              <a:cxnSpLocks noChangeShapeType="1"/>
            </p:cNvCxnSpPr>
            <p:nvPr/>
          </p:nvCxnSpPr>
          <p:spPr bwMode="auto">
            <a:xfrm>
              <a:off x="1393" y="2496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44" name="Straight Connector 3"/>
            <p:cNvCxnSpPr>
              <a:cxnSpLocks noChangeShapeType="1"/>
            </p:cNvCxnSpPr>
            <p:nvPr/>
          </p:nvCxnSpPr>
          <p:spPr bwMode="auto">
            <a:xfrm>
              <a:off x="1393" y="2592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3345" name="Straight Connector 3"/>
            <p:cNvCxnSpPr>
              <a:cxnSpLocks noChangeShapeType="1"/>
            </p:cNvCxnSpPr>
            <p:nvPr/>
          </p:nvCxnSpPr>
          <p:spPr bwMode="auto">
            <a:xfrm>
              <a:off x="1393" y="2688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</p:grpSp>
      <p:cxnSp>
        <p:nvCxnSpPr>
          <p:cNvPr id="42" name="Straight Connector 41"/>
          <p:cNvCxnSpPr/>
          <p:nvPr/>
        </p:nvCxnSpPr>
        <p:spPr>
          <a:xfrm flipV="1">
            <a:off x="2605088" y="1035050"/>
            <a:ext cx="113188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941763" y="827088"/>
          <a:ext cx="5143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16" imgW="190500" imgH="228600" progId="Equation.3">
                  <p:embed/>
                </p:oleObj>
              </mc:Choice>
              <mc:Fallback>
                <p:oleObj name="Equation" r:id="rId16" imgW="190500" imgH="2286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827088"/>
                        <a:ext cx="51435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28" name="Straight Arrow Connector 11"/>
          <p:cNvCxnSpPr>
            <a:cxnSpLocks noChangeShapeType="1"/>
          </p:cNvCxnSpPr>
          <p:nvPr/>
        </p:nvCxnSpPr>
        <p:spPr bwMode="auto">
          <a:xfrm>
            <a:off x="4456113" y="827088"/>
            <a:ext cx="0" cy="315912"/>
          </a:xfrm>
          <a:prstGeom prst="straightConnector1">
            <a:avLst/>
          </a:prstGeom>
          <a:noFill/>
          <a:ln w="19050" algn="ctr">
            <a:solidFill>
              <a:srgbClr val="3399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9" name="Straight Connector 58"/>
          <p:cNvCxnSpPr/>
          <p:nvPr/>
        </p:nvCxnSpPr>
        <p:spPr>
          <a:xfrm flipV="1">
            <a:off x="4559300" y="1347788"/>
            <a:ext cx="0" cy="4159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609600" y="1828800"/>
            <a:ext cx="853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alibri" pitchFamily="34" charset="0"/>
              </a:rPr>
              <a:t>A Lindblad for system + piston/battery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alibri" pitchFamily="34" charset="0"/>
              </a:rPr>
              <a:t>Time-scale separation: system attains steady state very fast while piston/battery keeps evolving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41288" y="5300663"/>
            <a:ext cx="22748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66925" y="5834063"/>
            <a:ext cx="479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>
          <a:xfrm>
            <a:off x="2819400" y="5681663"/>
            <a:ext cx="381000" cy="685800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15000" y="5681663"/>
            <a:ext cx="381000" cy="685800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Picture 5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76600" y="4868863"/>
            <a:ext cx="26638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28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49" grpId="0" animBg="1"/>
      <p:bldP spid="49" grpId="1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135" y="1143000"/>
            <a:ext cx="3886200" cy="4448860"/>
            <a:chOff x="457200" y="2286000"/>
            <a:chExt cx="3657600" cy="3915460"/>
          </a:xfrm>
        </p:grpSpPr>
        <p:pic>
          <p:nvPicPr>
            <p:cNvPr id="4" name="Picture 3" descr="smallest_engine_info.jpg"/>
            <p:cNvPicPr>
              <a:picLocks noChangeAspect="1"/>
            </p:cNvPicPr>
            <p:nvPr/>
          </p:nvPicPr>
          <p:blipFill>
            <a:blip r:embed="rId2" cstate="print"/>
            <a:srcRect l="18514" r="9113"/>
            <a:stretch>
              <a:fillRect/>
            </a:stretch>
          </p:blipFill>
          <p:spPr>
            <a:xfrm>
              <a:off x="457200" y="2286000"/>
              <a:ext cx="3657600" cy="39154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3276600"/>
              <a:ext cx="228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11029" y="1152862"/>
            <a:ext cx="4192704" cy="4522381"/>
            <a:chOff x="5181600" y="2362200"/>
            <a:chExt cx="3657600" cy="3912781"/>
          </a:xfrm>
        </p:grpSpPr>
        <p:grpSp>
          <p:nvGrpSpPr>
            <p:cNvPr id="11" name="Group 10"/>
            <p:cNvGrpSpPr/>
            <p:nvPr/>
          </p:nvGrpSpPr>
          <p:grpSpPr>
            <a:xfrm>
              <a:off x="5181600" y="2362200"/>
              <a:ext cx="3657600" cy="3912781"/>
              <a:chOff x="5181600" y="2362200"/>
              <a:chExt cx="3657600" cy="3912781"/>
            </a:xfrm>
          </p:grpSpPr>
          <p:pic>
            <p:nvPicPr>
              <p:cNvPr id="5" name="Picture 4" descr="smallest_fridge.jpg"/>
              <p:cNvPicPr>
                <a:picLocks noChangeAspect="1"/>
              </p:cNvPicPr>
              <p:nvPr/>
            </p:nvPicPr>
            <p:blipFill>
              <a:blip r:embed="rId3" cstate="print"/>
              <a:srcRect l="16842" r="10735"/>
              <a:stretch>
                <a:fillRect/>
              </a:stretch>
            </p:blipFill>
            <p:spPr>
              <a:xfrm>
                <a:off x="5181600" y="2362200"/>
                <a:ext cx="3657600" cy="391278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181600" y="3200400"/>
                <a:ext cx="228600" cy="990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334000" y="5410200"/>
              <a:ext cx="2667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072426"/>
            <a:ext cx="92929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Kolar</a:t>
            </a:r>
            <a:r>
              <a:rPr lang="en-US" sz="1400" dirty="0" smtClean="0"/>
              <a:t>, et al. PRL </a:t>
            </a:r>
            <a:r>
              <a:rPr lang="en-US" sz="1400" b="1" dirty="0" smtClean="0"/>
              <a:t>109 </a:t>
            </a:r>
            <a:r>
              <a:rPr lang="en-US" sz="1400" dirty="0" smtClean="0"/>
              <a:t>090601 (2012));</a:t>
            </a:r>
            <a:r>
              <a:rPr lang="en-US" sz="1400" dirty="0" smtClean="0">
                <a:latin typeface="Bookman Old Style" pitchFamily="18" charset="0"/>
              </a:rPr>
              <a:t>D. </a:t>
            </a:r>
            <a:r>
              <a:rPr lang="en-US" sz="1400" dirty="0" err="1" smtClean="0">
                <a:latin typeface="Bookman Old Style" pitchFamily="18" charset="0"/>
              </a:rPr>
              <a:t>Gelbwaser-Klimovsky</a:t>
            </a:r>
            <a:r>
              <a:rPr lang="en-US" sz="1400" dirty="0" smtClean="0">
                <a:latin typeface="Bookman Old Style" pitchFamily="18" charset="0"/>
              </a:rPr>
              <a:t>, et al. PRE </a:t>
            </a:r>
            <a:r>
              <a:rPr lang="en-US" sz="1400" b="1" dirty="0" smtClean="0">
                <a:latin typeface="Bookman Old Style" pitchFamily="18" charset="0"/>
              </a:rPr>
              <a:t>87, </a:t>
            </a:r>
            <a:r>
              <a:rPr lang="en-US" sz="1400" dirty="0" smtClean="0">
                <a:latin typeface="Bookman Old Style" pitchFamily="18" charset="0"/>
              </a:rPr>
              <a:t>012140 (2013);</a:t>
            </a:r>
          </a:p>
          <a:p>
            <a:r>
              <a:rPr lang="en-US" sz="1400" dirty="0" smtClean="0">
                <a:latin typeface="Bookman Old Style" pitchFamily="18" charset="0"/>
              </a:rPr>
              <a:t>EPL </a:t>
            </a:r>
            <a:r>
              <a:rPr lang="en-US" sz="1400" b="1" dirty="0" smtClean="0"/>
              <a:t>103</a:t>
            </a:r>
            <a:r>
              <a:rPr lang="en-US" sz="1400" dirty="0" smtClean="0"/>
              <a:t> 60005</a:t>
            </a:r>
            <a:r>
              <a:rPr lang="en-US" sz="1400" dirty="0" smtClean="0">
                <a:latin typeface="Bookman Old Style" pitchFamily="18" charset="0"/>
              </a:rPr>
              <a:t> (2013); D. </a:t>
            </a:r>
            <a:r>
              <a:rPr lang="en-US" sz="1400" dirty="0" err="1" smtClean="0">
                <a:latin typeface="Bookman Old Style" pitchFamily="18" charset="0"/>
              </a:rPr>
              <a:t>Gelbwaser-Klimovsky</a:t>
            </a:r>
            <a:r>
              <a:rPr lang="en-US" sz="1400" dirty="0" smtClean="0">
                <a:latin typeface="Bookman Old Style" pitchFamily="18" charset="0"/>
              </a:rPr>
              <a:t>, </a:t>
            </a:r>
            <a:r>
              <a:rPr lang="en-US" sz="1400" dirty="0" smtClean="0"/>
              <a:t>Phys. Rev. A 88, 022112 (2013); </a:t>
            </a:r>
            <a:r>
              <a:rPr lang="en-US" sz="1400" b="1" dirty="0" smtClean="0">
                <a:hlinkClick r:id="rId4"/>
              </a:rPr>
              <a:t>arXiv:1309.5716</a:t>
            </a:r>
            <a:r>
              <a:rPr lang="en-US" sz="1400" b="1" dirty="0" smtClean="0"/>
              <a:t> [quant-ph]</a:t>
            </a:r>
            <a:endParaRPr lang="en-US" sz="1400" dirty="0" smtClean="0">
              <a:latin typeface="Bookman Old Style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76200" y="-38735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Minimal simplest quantum heat  machine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9288890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solidFill>
                  <a:prstClr val="black"/>
                </a:solidFill>
                <a:latin typeface="Calibri"/>
                <a:cs typeface="+mn-cs"/>
              </a:rPr>
              <a:t>Components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Working fluid: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(Two-level system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TLS).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Hot and cold bath </a:t>
            </a:r>
            <a:r>
              <a:rPr lang="en-US" sz="2200" b="1" u="sng" dirty="0" smtClean="0">
                <a:solidFill>
                  <a:prstClr val="black"/>
                </a:solidFill>
                <a:latin typeface="Calibri"/>
                <a:cs typeface="+mn-cs"/>
              </a:rPr>
              <a:t>permanently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coupled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to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the system  (weak coupling).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piston 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(external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field) periodically </a:t>
            </a:r>
            <a:r>
              <a:rPr lang="en-US" sz="2200" dirty="0">
                <a:solidFill>
                  <a:prstClr val="black"/>
                </a:solidFill>
              </a:rPr>
              <a:t>modulates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the system (level distance)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     extracts/invests work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7" name="Picture 7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6308725"/>
            <a:ext cx="3667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6309320"/>
            <a:ext cx="915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875" y="4724400"/>
            <a:ext cx="4751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6" name="Group 34"/>
          <p:cNvGrpSpPr>
            <a:grpSpLocks/>
          </p:cNvGrpSpPr>
          <p:nvPr/>
        </p:nvGrpSpPr>
        <p:grpSpPr bwMode="auto">
          <a:xfrm>
            <a:off x="6659563" y="549275"/>
            <a:ext cx="874712" cy="1981200"/>
            <a:chOff x="1392" y="1440"/>
            <a:chExt cx="624" cy="1248"/>
          </a:xfrm>
        </p:grpSpPr>
        <p:cxnSp>
          <p:nvCxnSpPr>
            <p:cNvPr id="1070" name="Straight Connector 3"/>
            <p:cNvCxnSpPr>
              <a:cxnSpLocks noChangeShapeType="1"/>
            </p:cNvCxnSpPr>
            <p:nvPr/>
          </p:nvCxnSpPr>
          <p:spPr bwMode="auto">
            <a:xfrm>
              <a:off x="1392" y="1824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1" name="Straight Connector 3"/>
            <p:cNvCxnSpPr>
              <a:cxnSpLocks noChangeShapeType="1"/>
            </p:cNvCxnSpPr>
            <p:nvPr/>
          </p:nvCxnSpPr>
          <p:spPr bwMode="auto">
            <a:xfrm>
              <a:off x="1392" y="1920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2" name="Straight Connector 3"/>
            <p:cNvCxnSpPr>
              <a:cxnSpLocks noChangeShapeType="1"/>
            </p:cNvCxnSpPr>
            <p:nvPr/>
          </p:nvCxnSpPr>
          <p:spPr bwMode="auto">
            <a:xfrm>
              <a:off x="1392" y="2016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3" name="Straight Connector 3"/>
            <p:cNvCxnSpPr>
              <a:cxnSpLocks noChangeShapeType="1"/>
            </p:cNvCxnSpPr>
            <p:nvPr/>
          </p:nvCxnSpPr>
          <p:spPr bwMode="auto">
            <a:xfrm>
              <a:off x="1392" y="2112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4" name="Straight Connector 3"/>
            <p:cNvCxnSpPr>
              <a:cxnSpLocks noChangeShapeType="1"/>
            </p:cNvCxnSpPr>
            <p:nvPr/>
          </p:nvCxnSpPr>
          <p:spPr bwMode="auto">
            <a:xfrm>
              <a:off x="1392" y="2208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5" name="Straight Connector 3"/>
            <p:cNvCxnSpPr>
              <a:cxnSpLocks noChangeShapeType="1"/>
            </p:cNvCxnSpPr>
            <p:nvPr/>
          </p:nvCxnSpPr>
          <p:spPr bwMode="auto">
            <a:xfrm>
              <a:off x="1392" y="2304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6" name="Straight Connector 3"/>
            <p:cNvCxnSpPr>
              <a:cxnSpLocks noChangeShapeType="1"/>
            </p:cNvCxnSpPr>
            <p:nvPr/>
          </p:nvCxnSpPr>
          <p:spPr bwMode="auto">
            <a:xfrm>
              <a:off x="1392" y="2400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7" name="Straight Connector 3"/>
            <p:cNvCxnSpPr>
              <a:cxnSpLocks noChangeShapeType="1"/>
            </p:cNvCxnSpPr>
            <p:nvPr/>
          </p:nvCxnSpPr>
          <p:spPr bwMode="auto">
            <a:xfrm>
              <a:off x="1393" y="2496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8" name="Straight Connector 3"/>
            <p:cNvCxnSpPr>
              <a:cxnSpLocks noChangeShapeType="1"/>
            </p:cNvCxnSpPr>
            <p:nvPr/>
          </p:nvCxnSpPr>
          <p:spPr bwMode="auto">
            <a:xfrm>
              <a:off x="1393" y="2592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1079" name="Straight Connector 3"/>
            <p:cNvCxnSpPr>
              <a:cxnSpLocks noChangeShapeType="1"/>
            </p:cNvCxnSpPr>
            <p:nvPr/>
          </p:nvCxnSpPr>
          <p:spPr bwMode="auto">
            <a:xfrm>
              <a:off x="1393" y="2688"/>
              <a:ext cx="623" cy="0"/>
            </a:xfrm>
            <a:prstGeom prst="line">
              <a:avLst/>
            </a:prstGeom>
            <a:noFill/>
            <a:ln w="25400" algn="ctr">
              <a:solidFill>
                <a:srgbClr val="4A7EBB"/>
              </a:solidFill>
              <a:round/>
              <a:headEnd/>
              <a:tailEnd/>
            </a:ln>
          </p:spPr>
        </p:cxnSp>
      </p:grpSp>
      <p:cxnSp>
        <p:nvCxnSpPr>
          <p:cNvPr id="41" name="Straight Connector 40"/>
          <p:cNvCxnSpPr/>
          <p:nvPr/>
        </p:nvCxnSpPr>
        <p:spPr>
          <a:xfrm>
            <a:off x="5292725" y="1989138"/>
            <a:ext cx="115093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2492375" y="696913"/>
          <a:ext cx="3460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13" imgW="203024" imgH="215713" progId="Equation.3">
                  <p:embed/>
                </p:oleObj>
              </mc:Choice>
              <mc:Fallback>
                <p:oleObj name="Equation" r:id="rId13" imgW="203024" imgH="215713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696913"/>
                        <a:ext cx="3460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7019925" y="692150"/>
          <a:ext cx="3032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15" imgW="177646" imgH="228402" progId="Equation.3">
                  <p:embed/>
                </p:oleObj>
              </mc:Choice>
              <mc:Fallback>
                <p:oleObj name="Equation" r:id="rId15" imgW="177646" imgH="228402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692150"/>
                        <a:ext cx="30321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8" name="Group 34"/>
          <p:cNvGrpSpPr>
            <a:grpSpLocks/>
          </p:cNvGrpSpPr>
          <p:nvPr/>
        </p:nvGrpSpPr>
        <p:grpSpPr bwMode="auto">
          <a:xfrm>
            <a:off x="2209800" y="533400"/>
            <a:ext cx="874713" cy="1981200"/>
            <a:chOff x="1392" y="1440"/>
            <a:chExt cx="624" cy="1248"/>
          </a:xfrm>
        </p:grpSpPr>
        <p:cxnSp>
          <p:nvCxnSpPr>
            <p:cNvPr id="1060" name="Straight Connector 3"/>
            <p:cNvCxnSpPr>
              <a:cxnSpLocks noChangeShapeType="1"/>
            </p:cNvCxnSpPr>
            <p:nvPr/>
          </p:nvCxnSpPr>
          <p:spPr bwMode="auto">
            <a:xfrm>
              <a:off x="1392" y="1824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1" name="Straight Connector 3"/>
            <p:cNvCxnSpPr>
              <a:cxnSpLocks noChangeShapeType="1"/>
            </p:cNvCxnSpPr>
            <p:nvPr/>
          </p:nvCxnSpPr>
          <p:spPr bwMode="auto">
            <a:xfrm>
              <a:off x="1392" y="1920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2" name="Straight Connector 3"/>
            <p:cNvCxnSpPr>
              <a:cxnSpLocks noChangeShapeType="1"/>
            </p:cNvCxnSpPr>
            <p:nvPr/>
          </p:nvCxnSpPr>
          <p:spPr bwMode="auto">
            <a:xfrm>
              <a:off x="1392" y="2016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3" name="Straight Connector 3"/>
            <p:cNvCxnSpPr>
              <a:cxnSpLocks noChangeShapeType="1"/>
            </p:cNvCxnSpPr>
            <p:nvPr/>
          </p:nvCxnSpPr>
          <p:spPr bwMode="auto">
            <a:xfrm>
              <a:off x="1392" y="2112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4" name="Straight Connector 3"/>
            <p:cNvCxnSpPr>
              <a:cxnSpLocks noChangeShapeType="1"/>
            </p:cNvCxnSpPr>
            <p:nvPr/>
          </p:nvCxnSpPr>
          <p:spPr bwMode="auto">
            <a:xfrm>
              <a:off x="1392" y="2208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5" name="Straight Connector 3"/>
            <p:cNvCxnSpPr>
              <a:cxnSpLocks noChangeShapeType="1"/>
            </p:cNvCxnSpPr>
            <p:nvPr/>
          </p:nvCxnSpPr>
          <p:spPr bwMode="auto">
            <a:xfrm>
              <a:off x="1392" y="2304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6" name="Straight Connector 3"/>
            <p:cNvCxnSpPr>
              <a:cxnSpLocks noChangeShapeType="1"/>
            </p:cNvCxnSpPr>
            <p:nvPr/>
          </p:nvCxnSpPr>
          <p:spPr bwMode="auto">
            <a:xfrm>
              <a:off x="1392" y="2400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7" name="Straight Connector 3"/>
            <p:cNvCxnSpPr>
              <a:cxnSpLocks noChangeShapeType="1"/>
            </p:cNvCxnSpPr>
            <p:nvPr/>
          </p:nvCxnSpPr>
          <p:spPr bwMode="auto">
            <a:xfrm>
              <a:off x="1393" y="2496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8" name="Straight Connector 3"/>
            <p:cNvCxnSpPr>
              <a:cxnSpLocks noChangeShapeType="1"/>
            </p:cNvCxnSpPr>
            <p:nvPr/>
          </p:nvCxnSpPr>
          <p:spPr bwMode="auto">
            <a:xfrm>
              <a:off x="1393" y="2592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069" name="Straight Connector 3"/>
            <p:cNvCxnSpPr>
              <a:cxnSpLocks noChangeShapeType="1"/>
            </p:cNvCxnSpPr>
            <p:nvPr/>
          </p:nvCxnSpPr>
          <p:spPr bwMode="auto">
            <a:xfrm>
              <a:off x="1393" y="2688"/>
              <a:ext cx="623" cy="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</p:grpSp>
      <p:cxnSp>
        <p:nvCxnSpPr>
          <p:cNvPr id="55" name="Straight Connector 54"/>
          <p:cNvCxnSpPr/>
          <p:nvPr/>
        </p:nvCxnSpPr>
        <p:spPr>
          <a:xfrm flipV="1">
            <a:off x="3124200" y="2057400"/>
            <a:ext cx="8382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0" name="Group 55"/>
          <p:cNvGrpSpPr>
            <a:grpSpLocks/>
          </p:cNvGrpSpPr>
          <p:nvPr/>
        </p:nvGrpSpPr>
        <p:grpSpPr bwMode="auto">
          <a:xfrm>
            <a:off x="3962400" y="1066800"/>
            <a:ext cx="1066800" cy="1371600"/>
            <a:chOff x="6096000" y="2057400"/>
            <a:chExt cx="1066800" cy="2514600"/>
          </a:xfrm>
        </p:grpSpPr>
        <p:sp>
          <p:nvSpPr>
            <p:cNvPr id="1052" name="Line 85"/>
            <p:cNvSpPr>
              <a:spLocks noChangeShapeType="1"/>
            </p:cNvSpPr>
            <p:nvPr/>
          </p:nvSpPr>
          <p:spPr bwMode="auto">
            <a:xfrm flipV="1">
              <a:off x="62484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Line 86"/>
            <p:cNvSpPr>
              <a:spLocks noChangeShapeType="1"/>
            </p:cNvSpPr>
            <p:nvPr/>
          </p:nvSpPr>
          <p:spPr bwMode="auto">
            <a:xfrm flipV="1">
              <a:off x="64008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Line 87"/>
            <p:cNvSpPr>
              <a:spLocks noChangeShapeType="1"/>
            </p:cNvSpPr>
            <p:nvPr/>
          </p:nvSpPr>
          <p:spPr bwMode="auto">
            <a:xfrm flipV="1">
              <a:off x="65532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Line 88"/>
            <p:cNvSpPr>
              <a:spLocks noChangeShapeType="1"/>
            </p:cNvSpPr>
            <p:nvPr/>
          </p:nvSpPr>
          <p:spPr bwMode="auto">
            <a:xfrm flipV="1">
              <a:off x="67056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Line 89"/>
            <p:cNvSpPr>
              <a:spLocks noChangeShapeType="1"/>
            </p:cNvSpPr>
            <p:nvPr/>
          </p:nvSpPr>
          <p:spPr bwMode="auto">
            <a:xfrm flipV="1">
              <a:off x="68580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Line 90"/>
            <p:cNvSpPr>
              <a:spLocks noChangeShapeType="1"/>
            </p:cNvSpPr>
            <p:nvPr/>
          </p:nvSpPr>
          <p:spPr bwMode="auto">
            <a:xfrm flipV="1">
              <a:off x="70104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Line 91"/>
            <p:cNvSpPr>
              <a:spLocks noChangeShapeType="1"/>
            </p:cNvSpPr>
            <p:nvPr/>
          </p:nvSpPr>
          <p:spPr bwMode="auto">
            <a:xfrm flipV="1">
              <a:off x="71628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Line 93"/>
            <p:cNvSpPr>
              <a:spLocks noChangeShapeType="1"/>
            </p:cNvSpPr>
            <p:nvPr/>
          </p:nvSpPr>
          <p:spPr bwMode="auto">
            <a:xfrm flipV="1">
              <a:off x="6096000" y="2057400"/>
              <a:ext cx="0" cy="2514600"/>
            </a:xfrm>
            <a:prstGeom prst="line">
              <a:avLst/>
            </a:prstGeom>
            <a:noFill/>
            <a:ln w="25400">
              <a:solidFill>
                <a:srgbClr val="000000">
                  <a:alpha val="3294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114800" y="1752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17" imgW="190500" imgH="228600" progId="Equation.3">
                  <p:embed/>
                </p:oleObj>
              </mc:Choice>
              <mc:Fallback>
                <p:oleObj name="Equation" r:id="rId17" imgW="190500" imgH="22860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1" name="Straight Arrow Connector 11"/>
          <p:cNvCxnSpPr>
            <a:cxnSpLocks noChangeShapeType="1"/>
          </p:cNvCxnSpPr>
          <p:nvPr/>
        </p:nvCxnSpPr>
        <p:spPr bwMode="auto">
          <a:xfrm>
            <a:off x="4495800" y="1752600"/>
            <a:ext cx="0" cy="461963"/>
          </a:xfrm>
          <a:prstGeom prst="straightConnector1">
            <a:avLst/>
          </a:prstGeom>
          <a:noFill/>
          <a:ln w="19050" algn="ctr">
            <a:solidFill>
              <a:srgbClr val="339966"/>
            </a:solidFill>
            <a:round/>
            <a:headEnd type="arrow" w="med" len="med"/>
            <a:tailEnd type="arrow" w="med" len="med"/>
          </a:ln>
        </p:spPr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219700" y="1484313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19" imgW="304536" imgH="203024" progId="Equation.3">
                  <p:embed/>
                </p:oleObj>
              </mc:Choice>
              <mc:Fallback>
                <p:oleObj name="Equation" r:id="rId19" imgW="304536" imgH="203024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484313"/>
                        <a:ext cx="60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276850" y="981075"/>
            <a:ext cx="1339215" cy="535305"/>
          </a:xfrm>
          <a:prstGeom prst="rect">
            <a:avLst/>
          </a:prstGeom>
        </p:spPr>
      </p:pic>
      <p:cxnSp>
        <p:nvCxnSpPr>
          <p:cNvPr id="1043" name="Straight Connector 7"/>
          <p:cNvCxnSpPr>
            <a:cxnSpLocks noChangeShapeType="1"/>
          </p:cNvCxnSpPr>
          <p:nvPr/>
        </p:nvCxnSpPr>
        <p:spPr bwMode="auto">
          <a:xfrm>
            <a:off x="4114800" y="1752600"/>
            <a:ext cx="874713" cy="0"/>
          </a:xfrm>
          <a:prstGeom prst="line">
            <a:avLst/>
          </a:prstGeom>
          <a:noFill/>
          <a:ln w="50800" algn="ctr">
            <a:solidFill>
              <a:srgbClr val="339966"/>
            </a:solidFill>
            <a:round/>
            <a:headEnd/>
            <a:tailEnd/>
          </a:ln>
        </p:spPr>
      </p:cxnSp>
      <p:cxnSp>
        <p:nvCxnSpPr>
          <p:cNvPr id="1044" name="Straight Connector 8"/>
          <p:cNvCxnSpPr>
            <a:cxnSpLocks noChangeShapeType="1"/>
          </p:cNvCxnSpPr>
          <p:nvPr/>
        </p:nvCxnSpPr>
        <p:spPr bwMode="auto">
          <a:xfrm>
            <a:off x="4114800" y="2279650"/>
            <a:ext cx="874713" cy="1588"/>
          </a:xfrm>
          <a:prstGeom prst="line">
            <a:avLst/>
          </a:prstGeom>
          <a:noFill/>
          <a:ln w="50800" algn="ctr">
            <a:solidFill>
              <a:srgbClr val="339966"/>
            </a:solidFill>
            <a:round/>
            <a:headEnd/>
            <a:tailEnd/>
          </a:ln>
        </p:spPr>
      </p:cxnSp>
      <p:sp>
        <p:nvSpPr>
          <p:cNvPr id="1045" name="TextBox 70"/>
          <p:cNvSpPr txBox="1">
            <a:spLocks noChangeArrowheads="1"/>
          </p:cNvSpPr>
          <p:nvPr/>
        </p:nvSpPr>
        <p:spPr bwMode="auto">
          <a:xfrm>
            <a:off x="-49213" y="6342063"/>
            <a:ext cx="3885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600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</a:rPr>
              <a:t>Alicki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 1979 </a:t>
            </a: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J. Phys. A: Math. Gen.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 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12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 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</a:rPr>
              <a:t>L103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,.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8" name="Picture 5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555876" y="5589588"/>
            <a:ext cx="4333875" cy="299085"/>
          </a:xfrm>
          <a:prstGeom prst="rect">
            <a:avLst/>
          </a:prstGeom>
        </p:spPr>
      </p:pic>
      <p:sp>
        <p:nvSpPr>
          <p:cNvPr id="78" name="Left Brace 77"/>
          <p:cNvSpPr/>
          <p:nvPr/>
        </p:nvSpPr>
        <p:spPr>
          <a:xfrm rot="16200000">
            <a:off x="3600450" y="5553075"/>
            <a:ext cx="287338" cy="108108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Left Brace 78"/>
          <p:cNvSpPr/>
          <p:nvPr/>
        </p:nvSpPr>
        <p:spPr>
          <a:xfrm rot="16200000">
            <a:off x="5904979" y="5624413"/>
            <a:ext cx="287338" cy="1081087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49" name="TextBox 80"/>
          <p:cNvSpPr txBox="1">
            <a:spLocks noChangeArrowheads="1"/>
          </p:cNvSpPr>
          <p:nvPr/>
        </p:nvSpPr>
        <p:spPr bwMode="auto">
          <a:xfrm>
            <a:off x="1115616" y="395372"/>
            <a:ext cx="7194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itchFamily="34" charset="0"/>
              </a:rPr>
              <a:t>D. 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Gelbwaser-Klimovsky, 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</a:rPr>
              <a:t>R. Alicki, G. Kurizki, Phys. Rev. E 87, 012140 (2013)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97620" y="5148263"/>
            <a:ext cx="1991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Average over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cycle: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</a:rPr>
              <a:t>Markovian</a:t>
            </a:r>
            <a:endParaRPr lang="he-IL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051" name="Straight Arrow Connector 11"/>
          <p:cNvCxnSpPr>
            <a:cxnSpLocks noChangeShapeType="1"/>
          </p:cNvCxnSpPr>
          <p:nvPr/>
        </p:nvCxnSpPr>
        <p:spPr bwMode="auto">
          <a:xfrm>
            <a:off x="5148263" y="1484313"/>
            <a:ext cx="0" cy="461962"/>
          </a:xfrm>
          <a:prstGeom prst="straightConnector1">
            <a:avLst/>
          </a:prstGeom>
          <a:noFill/>
          <a:ln w="19050" algn="ctr">
            <a:solidFill>
              <a:srgbClr val="339966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3" name="Group 2"/>
          <p:cNvGrpSpPr/>
          <p:nvPr/>
        </p:nvGrpSpPr>
        <p:grpSpPr>
          <a:xfrm>
            <a:off x="1403350" y="5157788"/>
            <a:ext cx="5291138" cy="358775"/>
            <a:chOff x="1403350" y="5157788"/>
            <a:chExt cx="5291138" cy="358775"/>
          </a:xfrm>
        </p:grpSpPr>
        <p:pic>
          <p:nvPicPr>
            <p:cNvPr id="73" name="Picture 72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403350" y="5157788"/>
              <a:ext cx="5291138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324600" y="5332413"/>
              <a:ext cx="26352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355737" y="5239822"/>
            <a:ext cx="233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u="sng" dirty="0">
                <a:solidFill>
                  <a:prstClr val="black"/>
                </a:solidFill>
                <a:latin typeface="Calibri"/>
              </a:rPr>
              <a:t>Δ</a:t>
            </a:r>
            <a:endParaRPr lang="en-US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66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ookman Old Style" pitchFamily="18" charset="0"/>
              </a:rPr>
              <a:t>Spectral separation of C&amp;H </a:t>
            </a:r>
            <a:r>
              <a:rPr lang="en-US" sz="3200" dirty="0" smtClean="0">
                <a:latin typeface="Bookman Old Style" pitchFamily="18" charset="0"/>
              </a:rPr>
              <a:t>baths</a:t>
            </a:r>
          </a:p>
          <a:p>
            <a:pPr algn="ctr"/>
            <a:r>
              <a:rPr lang="en-US" sz="2400" dirty="0" smtClean="0"/>
              <a:t>(</a:t>
            </a:r>
            <a:r>
              <a:rPr lang="en-US" dirty="0" smtClean="0"/>
              <a:t>M. </a:t>
            </a:r>
            <a:r>
              <a:rPr lang="en-US" dirty="0" err="1" smtClean="0"/>
              <a:t>Kolar</a:t>
            </a:r>
            <a:r>
              <a:rPr lang="en-US" dirty="0" smtClean="0"/>
              <a:t>, D. Gelbwaser</a:t>
            </a:r>
            <a:r>
              <a:rPr lang="en-US" dirty="0">
                <a:latin typeface="Bookman Old Style" pitchFamily="18" charset="0"/>
              </a:rPr>
              <a:t>-</a:t>
            </a:r>
            <a:r>
              <a:rPr lang="en-US" dirty="0" err="1">
                <a:latin typeface="Bookman Old Style" pitchFamily="18" charset="0"/>
              </a:rPr>
              <a:t>Klimovsky</a:t>
            </a:r>
            <a:r>
              <a:rPr lang="en-US" dirty="0" smtClean="0"/>
              <a:t>, R. </a:t>
            </a:r>
            <a:r>
              <a:rPr lang="en-US" dirty="0" err="1" smtClean="0"/>
              <a:t>Alicki</a:t>
            </a:r>
            <a:r>
              <a:rPr lang="en-US" dirty="0" smtClean="0"/>
              <a:t> &amp; GK     PRL </a:t>
            </a:r>
            <a:r>
              <a:rPr lang="en-US" b="1" dirty="0" smtClean="0"/>
              <a:t>109 </a:t>
            </a:r>
            <a:r>
              <a:rPr lang="en-US" dirty="0" smtClean="0"/>
              <a:t>090601 (2012))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993" y="518088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Heat pump (QR) condition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l="17209" t="50000"/>
          <a:stretch/>
        </p:blipFill>
        <p:spPr>
          <a:xfrm>
            <a:off x="4295445" y="5562957"/>
            <a:ext cx="2976106" cy="292417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l="-1721" t="-13154" r="15083" b="50002"/>
          <a:stretch/>
        </p:blipFill>
        <p:spPr>
          <a:xfrm>
            <a:off x="4295445" y="5105400"/>
            <a:ext cx="3114392" cy="369331"/>
          </a:xfrm>
          <a:prstGeom prst="rect">
            <a:avLst/>
          </a:prstGeom>
        </p:spPr>
      </p:pic>
      <p:pic>
        <p:nvPicPr>
          <p:cNvPr id="18" name="Picture 17" descr="spectrum.jpg"/>
          <p:cNvPicPr>
            <a:picLocks noChangeAspect="1"/>
          </p:cNvPicPr>
          <p:nvPr/>
        </p:nvPicPr>
        <p:blipFill>
          <a:blip r:embed="rId7" cstate="print"/>
          <a:srcRect r="24241"/>
          <a:stretch>
            <a:fillRect/>
          </a:stretch>
        </p:blipFill>
        <p:spPr>
          <a:xfrm>
            <a:off x="228600" y="1752600"/>
            <a:ext cx="3505200" cy="3124200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606800" y="5181600"/>
          <a:ext cx="660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משוואה" r:id="rId8" imgW="495085" imgH="228501" progId="Equation.3">
                  <p:embed/>
                </p:oleObj>
              </mc:Choice>
              <mc:Fallback>
                <p:oleObj name="משוואה" r:id="rId8" imgW="495085" imgH="228501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181600"/>
                        <a:ext cx="660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81400" y="5562600"/>
          <a:ext cx="660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משוואה" r:id="rId10" imgW="495085" imgH="228501" progId="Equation.3">
                  <p:embed/>
                </p:oleObj>
              </mc:Choice>
              <mc:Fallback>
                <p:oleObj name="משוואה" r:id="rId10" imgW="495085" imgH="228501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660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19400" y="5486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QHE: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81061" y="1931437"/>
            <a:ext cx="4520565" cy="889635"/>
            <a:chOff x="3981061" y="1931437"/>
            <a:chExt cx="4520565" cy="889635"/>
          </a:xfrm>
        </p:grpSpPr>
        <p:pic>
          <p:nvPicPr>
            <p:cNvPr id="10" name="Picture 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981061" y="1931437"/>
              <a:ext cx="4520565" cy="88963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981061" y="1931437"/>
              <a:ext cx="552839" cy="278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81061" y="1931437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TLS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24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Breakdown of detailed balance (non-equilibrium)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04861" y="304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100" cap="none" dirty="0" smtClean="0">
                <a:solidFill>
                  <a:schemeClr val="tx1"/>
                </a:solidFill>
                <a:latin typeface="Bookman Old Style" pitchFamily="18" charset="0"/>
              </a:rPr>
              <a:t>Minimal (Simplest) Quantum Heat Machine </a:t>
            </a:r>
            <a:br>
              <a:rPr lang="en-US" sz="3100" cap="none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3100" cap="none" dirty="0" smtClean="0">
                <a:solidFill>
                  <a:schemeClr val="tx1"/>
                </a:solidFill>
                <a:latin typeface="Bookman Old Style" pitchFamily="18" charset="0"/>
              </a:rPr>
              <a:t> (Under Spectral Separation of Baths)</a:t>
            </a:r>
            <a:br>
              <a:rPr lang="en-US" sz="3100" cap="none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D. Gelbwaser-</a:t>
            </a:r>
            <a:r>
              <a:rPr lang="en-US" sz="1800" cap="none" dirty="0" err="1" smtClean="0">
                <a:solidFill>
                  <a:schemeClr val="tx1"/>
                </a:solidFill>
                <a:latin typeface="Bookman Old Style" pitchFamily="18" charset="0"/>
              </a:rPr>
              <a:t>Klimovsky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, R. </a:t>
            </a:r>
            <a:r>
              <a:rPr lang="en-US" sz="1800" cap="none" dirty="0" err="1" smtClean="0">
                <a:solidFill>
                  <a:schemeClr val="tx1"/>
                </a:solidFill>
                <a:latin typeface="Bookman Old Style" pitchFamily="18" charset="0"/>
              </a:rPr>
              <a:t>Alicki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 &amp; G.K., PRE </a:t>
            </a:r>
            <a:r>
              <a:rPr lang="en-US" sz="1800" b="1" cap="none" dirty="0" smtClean="0">
                <a:solidFill>
                  <a:schemeClr val="tx1"/>
                </a:solidFill>
                <a:latin typeface="Bookman Old Style" pitchFamily="18" charset="0"/>
              </a:rPr>
              <a:t>87, 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012140 (2013)</a:t>
            </a: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" y="4953000"/>
            <a:ext cx="2678430" cy="68389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16298" y="4345845"/>
            <a:ext cx="4490085" cy="255270"/>
          </a:xfrm>
          <a:prstGeom prst="rect">
            <a:avLst/>
          </a:prstGeom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0117" y="4015740"/>
            <a:ext cx="32908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86981" y="2445960"/>
            <a:ext cx="4357947" cy="1108436"/>
            <a:chOff x="793173" y="3113044"/>
            <a:chExt cx="4357947" cy="1108436"/>
          </a:xfrm>
        </p:grpSpPr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793173" y="3810000"/>
              <a:ext cx="4357947" cy="411480"/>
            </a:xfrm>
            <a:prstGeom prst="rect">
              <a:avLst/>
            </a:prstGeom>
          </p:spPr>
        </p:pic>
        <p:pic>
          <p:nvPicPr>
            <p:cNvPr id="13321" name="Picture 1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47800" y="3113044"/>
              <a:ext cx="2374900" cy="34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381000" y="2114490"/>
            <a:ext cx="3810000" cy="338554"/>
            <a:chOff x="76200" y="2514600"/>
            <a:chExt cx="3810000" cy="338554"/>
          </a:xfrm>
        </p:grpSpPr>
        <p:sp>
          <p:nvSpPr>
            <p:cNvPr id="13317" name="TextBox 15"/>
            <p:cNvSpPr txBox="1">
              <a:spLocks noChangeArrowheads="1"/>
            </p:cNvSpPr>
            <p:nvPr/>
          </p:nvSpPr>
          <p:spPr bwMode="auto">
            <a:xfrm>
              <a:off x="76200" y="2514600"/>
              <a:ext cx="30399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Quantum heat engine </a:t>
              </a:r>
              <a:r>
                <a:rPr lang="en-US" sz="1600" b="1" dirty="0"/>
                <a:t>(</a:t>
              </a:r>
              <a:r>
                <a:rPr lang="en-US" sz="1600" b="1" dirty="0" err="1"/>
                <a:t>QHE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  <p:pic>
          <p:nvPicPr>
            <p:cNvPr id="12" name="Picture 11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004185" y="2590800"/>
              <a:ext cx="882015" cy="255270"/>
            </a:xfrm>
            <a:prstGeom prst="rect">
              <a:avLst/>
            </a:prstGeom>
          </p:spPr>
        </p:pic>
      </p:grpSp>
      <p:pic>
        <p:nvPicPr>
          <p:cNvPr id="13" name="Picture 12" descr="universalspectrum.jpg"/>
          <p:cNvPicPr>
            <a:picLocks noChangeAspect="1"/>
          </p:cNvPicPr>
          <p:nvPr/>
        </p:nvPicPr>
        <p:blipFill>
          <a:blip r:embed="rId14" cstate="print"/>
          <a:srcRect l="8333" b="14982"/>
          <a:stretch>
            <a:fillRect/>
          </a:stretch>
        </p:blipFill>
        <p:spPr>
          <a:xfrm>
            <a:off x="5638800" y="1676400"/>
            <a:ext cx="3278565" cy="2273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4016437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Although highly </a:t>
            </a:r>
            <a:r>
              <a:rPr lang="en-US" dirty="0" err="1" smtClean="0"/>
              <a:t>nonadiabatic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276600" y="5638800"/>
            <a:ext cx="381000" cy="22288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895600" y="54864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51054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Carnot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3690" y="36010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Power &gt;&gt; Curzon- </a:t>
            </a:r>
            <a:r>
              <a:rPr lang="en-US" dirty="0" err="1" smtClean="0"/>
              <a:t>Ahlborn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sz="2700" cap="none" dirty="0" smtClean="0">
                <a:solidFill>
                  <a:schemeClr val="tx1"/>
                </a:solidFill>
                <a:latin typeface="Bookman Old Style" pitchFamily="18" charset="0"/>
              </a:rPr>
              <a:t>Quantum Bath Refrigeration: Towards Absolute Zero?</a:t>
            </a:r>
            <a:r>
              <a:rPr lang="en-US" sz="3000" cap="none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US" sz="3000" cap="none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M. </a:t>
            </a:r>
            <a:r>
              <a:rPr lang="en-US" sz="1800" cap="none" dirty="0" err="1" smtClean="0">
                <a:solidFill>
                  <a:schemeClr val="tx1"/>
                </a:solidFill>
                <a:latin typeface="Bookman Old Style" pitchFamily="18" charset="0"/>
              </a:rPr>
              <a:t>Kolar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, D. Gelbwaser-</a:t>
            </a:r>
            <a:r>
              <a:rPr lang="en-US" sz="1800" cap="none" dirty="0" err="1" smtClean="0">
                <a:solidFill>
                  <a:schemeClr val="tx1"/>
                </a:solidFill>
                <a:latin typeface="Bookman Old Style" pitchFamily="18" charset="0"/>
              </a:rPr>
              <a:t>Klimovsky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,  R. </a:t>
            </a:r>
            <a:r>
              <a:rPr lang="en-US" sz="1800" cap="none" dirty="0" err="1" smtClean="0">
                <a:solidFill>
                  <a:schemeClr val="tx1"/>
                </a:solidFill>
                <a:latin typeface="Bookman Old Style" pitchFamily="18" charset="0"/>
              </a:rPr>
              <a:t>Alicki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 &amp; G.K. PRL </a:t>
            </a:r>
            <a:r>
              <a:rPr lang="en-US" sz="1800" b="1" cap="none" dirty="0" smtClean="0">
                <a:solidFill>
                  <a:schemeClr val="tx1"/>
                </a:solidFill>
                <a:latin typeface="Bookman Old Style" pitchFamily="18" charset="0"/>
              </a:rPr>
              <a:t>109, </a:t>
            </a:r>
            <a:r>
              <a:rPr lang="en-US" sz="1800" cap="none" dirty="0" smtClean="0">
                <a:solidFill>
                  <a:schemeClr val="tx1"/>
                </a:solidFill>
                <a:latin typeface="Bookman Old Style" pitchFamily="18" charset="0"/>
              </a:rPr>
              <a:t>90601 (2012</a:t>
            </a: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3262262" y="5410200"/>
            <a:ext cx="5881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Bookman Old Style" pitchFamily="18" charset="0"/>
              </a:rPr>
              <a:t>Nernst’s 3</a:t>
            </a:r>
            <a:r>
              <a:rPr lang="en-US" sz="1600" b="1" baseline="30000" dirty="0" smtClean="0">
                <a:latin typeface="Bookman Old Style" pitchFamily="18" charset="0"/>
              </a:rPr>
              <a:t>rd</a:t>
            </a:r>
            <a:r>
              <a:rPr lang="en-US" sz="1600" b="1" dirty="0" smtClean="0">
                <a:latin typeface="Bookman Old Style" pitchFamily="18" charset="0"/>
              </a:rPr>
              <a:t> law (unattainability principle) </a:t>
            </a:r>
            <a:r>
              <a:rPr lang="en-US" sz="1600" b="1" dirty="0">
                <a:latin typeface="Bookman Old Style" pitchFamily="18" charset="0"/>
              </a:rPr>
              <a:t>challenged</a:t>
            </a:r>
          </a:p>
        </p:txBody>
      </p:sp>
      <p:pic>
        <p:nvPicPr>
          <p:cNvPr id="15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010" y="896144"/>
            <a:ext cx="1901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92259"/>
              </p:ext>
            </p:extLst>
          </p:nvPr>
        </p:nvGraphicFramePr>
        <p:xfrm>
          <a:off x="3657599" y="1447801"/>
          <a:ext cx="2077191" cy="77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" name="משוואה" r:id="rId6" imgW="1028700" imgH="381000" progId="Equation.3">
                  <p:embed/>
                </p:oleObj>
              </mc:Choice>
              <mc:Fallback>
                <p:oleObj name="משוואה" r:id="rId6" imgW="1028700" imgH="381000" progId="Equation.3">
                  <p:embed/>
                  <p:pic>
                    <p:nvPicPr>
                      <p:cNvPr id="0" name="Picture 8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1447801"/>
                        <a:ext cx="2077191" cy="772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52400" y="2362200"/>
            <a:ext cx="2185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i="1" dirty="0" smtClean="0"/>
              <a:t>Acoustic phonons</a:t>
            </a:r>
            <a:endParaRPr lang="en-US" i="1" dirty="0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0" y="2971800"/>
            <a:ext cx="5455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ii) </a:t>
            </a:r>
            <a:r>
              <a:rPr lang="en-US" i="1" dirty="0" err="1" smtClean="0"/>
              <a:t>Magnons</a:t>
            </a:r>
            <a:r>
              <a:rPr lang="en-US" i="1" dirty="0" smtClean="0"/>
              <a:t> (spin-wave)/dipole-coupled atom chain:</a:t>
            </a:r>
          </a:p>
          <a:p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038072"/>
              </p:ext>
            </p:extLst>
          </p:nvPr>
        </p:nvGraphicFramePr>
        <p:xfrm>
          <a:off x="8001000" y="2971800"/>
          <a:ext cx="9953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" name="משוואה" r:id="rId8" imgW="634725" imgH="241195" progId="Equation.3">
                  <p:embed/>
                </p:oleObj>
              </mc:Choice>
              <mc:Fallback>
                <p:oleObj name="משוואה" r:id="rId8" imgW="634725" imgH="241195" progId="Equation.3">
                  <p:embed/>
                  <p:pic>
                    <p:nvPicPr>
                      <p:cNvPr id="0" name="Picture 8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971800"/>
                        <a:ext cx="995363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46943"/>
              </p:ext>
            </p:extLst>
          </p:nvPr>
        </p:nvGraphicFramePr>
        <p:xfrm>
          <a:off x="8077200" y="3657600"/>
          <a:ext cx="8810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" name="משוואה" r:id="rId10" imgW="457002" imgH="203112" progId="Equation.3">
                  <p:embed/>
                </p:oleObj>
              </mc:Choice>
              <mc:Fallback>
                <p:oleObj name="משוואה" r:id="rId10" imgW="457002" imgH="203112" progId="Equation.3">
                  <p:embed/>
                  <p:pic>
                    <p:nvPicPr>
                      <p:cNvPr id="0" name="Picture 8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657600"/>
                        <a:ext cx="8810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57183"/>
              </p:ext>
            </p:extLst>
          </p:nvPr>
        </p:nvGraphicFramePr>
        <p:xfrm>
          <a:off x="2974975" y="2282825"/>
          <a:ext cx="14446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" name="משוואה" r:id="rId12" imgW="748975" imgH="304668" progId="Equation.3">
                  <p:embed/>
                </p:oleObj>
              </mc:Choice>
              <mc:Fallback>
                <p:oleObj name="משוואה" r:id="rId12" imgW="748975" imgH="304668" progId="Equation.3">
                  <p:embed/>
                  <p:pic>
                    <p:nvPicPr>
                      <p:cNvPr id="0" name="Picture 8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2282825"/>
                        <a:ext cx="14446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54909"/>
              </p:ext>
            </p:extLst>
          </p:nvPr>
        </p:nvGraphicFramePr>
        <p:xfrm>
          <a:off x="4648200" y="2286000"/>
          <a:ext cx="18716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" name="משוואה" r:id="rId14" imgW="977476" imgH="304668" progId="Equation.3">
                  <p:embed/>
                </p:oleObj>
              </mc:Choice>
              <mc:Fallback>
                <p:oleObj name="משוואה" r:id="rId14" imgW="977476" imgH="304668" progId="Equation.3">
                  <p:embed/>
                  <p:pic>
                    <p:nvPicPr>
                      <p:cNvPr id="0" name="Picture 8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86000"/>
                        <a:ext cx="187166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69955"/>
              </p:ext>
            </p:extLst>
          </p:nvPr>
        </p:nvGraphicFramePr>
        <p:xfrm>
          <a:off x="6816623" y="2367757"/>
          <a:ext cx="8334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" name="משוואה" r:id="rId16" imgW="431613" imgH="203112" progId="Equation.3">
                  <p:embed/>
                </p:oleObj>
              </mc:Choice>
              <mc:Fallback>
                <p:oleObj name="משוואה" r:id="rId16" imgW="431613" imgH="203112" progId="Equation.3">
                  <p:embed/>
                  <p:pic>
                    <p:nvPicPr>
                      <p:cNvPr id="0" name="Picture 8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623" y="2367757"/>
                        <a:ext cx="8334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154010" y="1236774"/>
            <a:ext cx="3313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Determined by bath dispersion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51031"/>
              </p:ext>
            </p:extLst>
          </p:nvPr>
        </p:nvGraphicFramePr>
        <p:xfrm>
          <a:off x="838200" y="1295400"/>
          <a:ext cx="3683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" name="משוואה" r:id="rId18" imgW="190335" imgH="164957" progId="Equation.3">
                  <p:embed/>
                </p:oleObj>
              </mc:Choice>
              <mc:Fallback>
                <p:oleObj name="משוואה" r:id="rId18" imgW="190335" imgH="164957" progId="Equation.3">
                  <p:embed/>
                  <p:pic>
                    <p:nvPicPr>
                      <p:cNvPr id="0" name="Picture 8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3683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54909"/>
              </p:ext>
            </p:extLst>
          </p:nvPr>
        </p:nvGraphicFramePr>
        <p:xfrm>
          <a:off x="5943600" y="3276600"/>
          <a:ext cx="10874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" name="משוואה" r:id="rId20" imgW="698197" imgH="304668" progId="Equation.3">
                  <p:embed/>
                </p:oleObj>
              </mc:Choice>
              <mc:Fallback>
                <p:oleObj name="משוואה" r:id="rId20" imgW="698197" imgH="304668" progId="Equation.3">
                  <p:embed/>
                  <p:pic>
                    <p:nvPicPr>
                      <p:cNvPr id="0" name="Picture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0874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thirdlaw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04800" y="4187120"/>
            <a:ext cx="3048000" cy="2258568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609600" y="2057400"/>
            <a:ext cx="952500" cy="2152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34200" y="3276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(freezing)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>
            <a:off x="5334000" y="3124200"/>
            <a:ext cx="4572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healthandfitness101.com/wp-content/uploads/2008/05/lifting-pic.jpg"/>
          <p:cNvPicPr>
            <a:picLocks noChangeAspect="1" noChangeArrowheads="1"/>
          </p:cNvPicPr>
          <p:nvPr/>
        </p:nvPicPr>
        <p:blipFill>
          <a:blip r:embed="rId2" cstate="print"/>
          <a:srcRect r="63866"/>
          <a:stretch>
            <a:fillRect/>
          </a:stretch>
        </p:blipFill>
        <p:spPr bwMode="auto">
          <a:xfrm>
            <a:off x="6869113" y="2878138"/>
            <a:ext cx="1223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Energy exchange between quantum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46363"/>
            <a:ext cx="87630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How is energy exchange divided into work and heat?</a:t>
            </a:r>
          </a:p>
          <a:p>
            <a:pPr eaLnBrk="1" hangingPunct="1">
              <a:buFont typeface="Arial" charset="0"/>
              <a:buNone/>
            </a:pPr>
            <a:endParaRPr lang="es-MX" dirty="0" smtClean="0"/>
          </a:p>
          <a:p>
            <a:pPr eaLnBrk="1" hangingPunct="1">
              <a:buFont typeface="Arial" charset="0"/>
              <a:buNone/>
            </a:pPr>
            <a:endParaRPr lang="es-MX" dirty="0" smtClean="0"/>
          </a:p>
          <a:p>
            <a:pPr eaLnBrk="1" hangingPunct="1">
              <a:buFont typeface="Arial" charset="0"/>
              <a:buNone/>
            </a:pPr>
            <a:endParaRPr lang="es-MX" dirty="0" smtClean="0"/>
          </a:p>
          <a:p>
            <a:pPr eaLnBrk="1" hangingPunct="1">
              <a:buFont typeface="Arial" charset="0"/>
              <a:buNone/>
            </a:pPr>
            <a:endParaRPr lang="es-MX" dirty="0" smtClean="0"/>
          </a:p>
          <a:p>
            <a:pPr eaLnBrk="1" hangingPunct="1">
              <a:buFont typeface="Arial" charset="0"/>
              <a:buNone/>
            </a:pPr>
            <a:endParaRPr lang="es-MX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" name="Flowchart: Connector 17"/>
          <p:cNvSpPr/>
          <p:nvPr/>
        </p:nvSpPr>
        <p:spPr>
          <a:xfrm>
            <a:off x="2133600" y="1579563"/>
            <a:ext cx="1295400" cy="115252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3646488" y="1939925"/>
            <a:ext cx="1366837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3463" y="1219200"/>
            <a:ext cx="1439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alibri" pitchFamily="34" charset="0"/>
              </a:rPr>
              <a:t>Energy </a:t>
            </a:r>
          </a:p>
          <a:p>
            <a:pPr algn="ctr"/>
            <a:r>
              <a:rPr lang="en-US">
                <a:solidFill>
                  <a:prstClr val="black"/>
                </a:solidFill>
                <a:latin typeface="Calibri" pitchFamily="34" charset="0"/>
              </a:rPr>
              <a:t>exchange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5105400" y="1579563"/>
            <a:ext cx="1295400" cy="1152525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" descr="http://healthandfitness101.com/wp-content/uploads/2008/05/lifting-pic.jpg"/>
          <p:cNvPicPr>
            <a:picLocks noChangeAspect="1" noChangeArrowheads="1"/>
          </p:cNvPicPr>
          <p:nvPr/>
        </p:nvPicPr>
        <p:blipFill>
          <a:blip r:embed="rId2" cstate="print"/>
          <a:srcRect r="65218"/>
          <a:stretch>
            <a:fillRect/>
          </a:stretch>
        </p:blipFill>
        <p:spPr bwMode="auto">
          <a:xfrm>
            <a:off x="676275" y="3860800"/>
            <a:ext cx="1152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t0.gstatic.com/images?q=tbn:ANd9GcRkfw-OV9s-NnPddYbMt6GrGOKPlvetiEoUWnPHGcNz7eqcV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575" y="5038725"/>
            <a:ext cx="936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healthandfitness101.com/wp-content/uploads/2008/05/lifting-pic.jpg"/>
          <p:cNvPicPr>
            <a:picLocks noChangeAspect="1" noChangeArrowheads="1"/>
          </p:cNvPicPr>
          <p:nvPr/>
        </p:nvPicPr>
        <p:blipFill>
          <a:blip r:embed="rId2" cstate="print"/>
          <a:srcRect l="67390"/>
          <a:stretch>
            <a:fillRect/>
          </a:stretch>
        </p:blipFill>
        <p:spPr bwMode="auto">
          <a:xfrm>
            <a:off x="2908300" y="3860800"/>
            <a:ext cx="1081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healthandfitness101.com/wp-content/uploads/2008/05/lifting-pic.jpg"/>
          <p:cNvPicPr>
            <a:picLocks noChangeAspect="1" noChangeArrowheads="1"/>
          </p:cNvPicPr>
          <p:nvPr/>
        </p:nvPicPr>
        <p:blipFill>
          <a:blip r:embed="rId2" cstate="print"/>
          <a:srcRect l="34782" r="30435"/>
          <a:stretch>
            <a:fillRect/>
          </a:stretch>
        </p:blipFill>
        <p:spPr bwMode="auto">
          <a:xfrm>
            <a:off x="1828800" y="3860800"/>
            <a:ext cx="1152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7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-P$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Delta&gt; \Delta_{cr}= \omega_0 \frac{T_H-T_C}{T_H+T_C}&#10;\\&#10;COP: &#10;\frac{J_C}{\mathcal{P}}=&#10;\frac{\omega_0-\Delta}{2\Delta}\\&#10;\\&#10;$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textbf{Quantum refrigerator (QR} ($J_C&gt;0$):\\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Delta_{cr}$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linespread{2}&#10;\usepackage{amsmath}&#10;\pagestyle{empty}&#10;\begin{document}&#10;&#10;($\mathcal{P}&gt;0$):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eta=\frac{\mathcal{P}}{J_H}=1-\frac{T_C}{T_H}&#10;$&#10;Carnot bound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Delta &lt; \Delta_{cr}= \omega_0 \frac{T_H-T_C}{T_H+T_C}&#10;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{\rm d}T_C/{\rm d}t=-A T_C^\gamma. 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_C\rightarrow 0: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0=\dot{S}(\rho_S) \geq \frac{J_H}{T_H}+\frac{J_C}{T_C}&#10;$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In steady state (averaging over a cycle)&#10;$&#10;\dot{S}(\rho_S)=0 \rightarrow \eta \equiv \frac{P}{J_H} \leq 1-\frac{T_C}{T_H}&#10;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_H+J_C$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For $T_C=T_H \rightarrow&#10;\eta=0&#10;$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dot{S}=\dot{S}_S+\dot{S}_P=\dot{S}_P \geq \frac{J_H}{T_H}+\frac{J_C}{T_C} \rightarrow &#10;\eta\leq 1- \frac{T_C}{T_H} +T_C\frac{\dot{S}_P}{J_H}&#10;$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H_{SP}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Suppose $\rho_{SP}\approx \rho_S \otimes\rho_P$ (P-S weak coupling)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 $\rho_S$ at a periodic steady-state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eta(T_C=T_H)=T_C\frac{\dot{S}_P}{J_H}&gt;0&#10;$&#10;Work extraction from a single bath?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In a thermally adiabatic process $\Delta E=W$ and $\dot{S}=0$ \hspace{2cm} ($P=\dot{W}$)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Take a state of the piston $\rho_P$. If $\tilde{\rho}_P=U \rho_P U^\dagger$,&#10;($S(\rho_P)= S(\tilde{\rho}_P)$)&#10; then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W= \langle H_P \rangle_{\rho_P}-\langle H_P \rangle_{\tilde&#10;{\rho}_P} \notag&#10;\end{equation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rho_P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H_{Tot}=H_S(t)+\sum_i H_{B_i}+H_{SB_i} \quad i \in H,C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tilde{\rho}^1_P$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tilde{\rho}^2_P$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tilde{\rho}^{Min}_P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W^{Max}(\rho_P)= \langle H_P \rangle_{\rho_P}-\langle H_P \rangle_{\tilde&#10;{\rho}^{Min}_P} \notag&#10;\end{equation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W^{Max}(\rho_P)$  potentially extractable  work\\&#10; from $\rho_P$ (``stored'' in $\rho_P$)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All the energy of a pure state is &#10;$W^{Max}(\rho_P)$ 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If $W^{Max}(\rho_P)=0$ no work can be extracted from the state:passive states.&#10;(e.g. Gibbs state)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W^{Max}(\rho_P)= \langle H_P \rangle_{\rho_P}-\langle H_P \rangle_{\tilde&#10;{\rho}^{Min}_P} \notag&#10;\end{equation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P$ 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\rho}_P$ 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center}&#10;Modulation\\ frequency $\Delta$&#10;\end{center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rho_P =\frac{1}{2\pi}\int d^2\alpha \mathbf{P}(\alpha)&#10;|\alpha \rangle \langle \alpha| \notag&#10;\end{equation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alpha$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alpha^*$&#10;&#10;\end{document}"/>
  <p:tag name="IGUANATEXSIZE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P$ 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\rho}_P$ 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W^{Max}(\rho_P(0))$ 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Work extracted from engine: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Delta W (t) \equiv &#10; W^{Max}(\rho_P(t))&#10;- &#10; W^{Max}(\rho_P(0))&#10;\notag&#10;\end{equation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rho_P(0)$ 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W^{Max}(\rho_P(t))$ 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angle\dot{H}_S\rangle=Tr{(\rho_S \dot{H}_S)^{Schr}}+Tr{(\dot{\rho_S} H_S)^{Schr}}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rho_P(0)$ 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rho_P(t)$ 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frac{d (W_P)_{Max}}{dt}=&#10;\frac{d \langle H_{P}\rangle}{dt}-&#10;T_P(t) \dot{\mathcal{S}}_P,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gather}&#10;(W_P)_{Max}= &#10;\langle H_P(\rho_P)\rangle-&#10;\langle H_P(\rho'_P)\rangle_{Gibbs};\notag \\&#10;(\rho'_P)_{Gibbs}=Z^{-1}e^{- \frac{H_P}{T_P}}&#10;\notag&#10;\end{gather}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W_P$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langle H_P(t) \rangle $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P =\nu n(0)$\\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langle H_P(t) \rangle $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W_P$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hspace{-0.5cm} \\&#10;$W_P= \nu \alpha^2(0)e^{-\gamma t}$\\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$\rho_S$ in a periodic steady state $\rho_S(t)=&#10;\rho_S(t+\frac{2\pi}{\Omega}&#10;)$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gather}&#10;\eta(T_P \leq T_C)=(\frac{d((W_P)_{Max}}{dt})/J_H&lt;1-\frac{T_P}{T_{H}}&#10;\notag&#10;\end{gather}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T_C/T_H=1/50, \alpha^2(0)=0.98&#10;$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revtex4-1}&#10;\usepackage{amsmath}&#10;\usepackage{mathrsfs}&#10;\pagestyle{empty}&#10;\begin{document}&#10;&#10;$&#10;\dot{\mathcal{S}_{tot}}\approx&#10;\dot{\mathcal{S}_{p}}&gt;\frac{J_C}{T_C}&#10;+\frac{J_H}{T_H}&#10;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rsfs}&#10;\pagestyle{empty}&#10;\begin{document}&#10;\noindent&#10;$&#10;\eta(W_P)&#10;$&#10; bound can (temprorarily) transgress Carnot\\&#10;classical analog: 3 baths $T_P&lt;T_C&lt;T_H$\\&#10;QM forces piston to be an effective bath!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rsfs}&#10;\pagestyle{empty}&#10;\begin{document}&#10;&#10;$&#10;COP\equiv\leq \frac{T_C}{T_H-T_C}&#10;\left(1-\frac{\dot{\mathscr{S}}_P T_H}{\dot{E}_P}\right)&#10;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eta_{eq}= \frac{|W_{o}|-|W_{i}|}{J_H}&#10;$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eta*_{non-eq}= &#10;\frac{|W_{o}|+|W_{o,2}|-|W_{I}|-|W_{I,2}|}{J_H} = \eta_{eq}&#10;$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H(C)}=-k_BT_{H(C)}Tr\left(\mathcal{L}_{H(C)}\tilde{\rho}Log\tilde{\rho}_{H(C)}\right)$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^{3LS}_{H(C)}=(2+I)J^{TLS}_{H(C)}$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I=2\rho_{12}(0)+\rho_{33}(0)-1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n^C(\omega_0-\Delta)&gt;n^H(\omega_0+\Delta)&#10;$&#10;&#10;QHE $n^C(\omega_0-\Delta)&lt;n^H(\omega_0+\Delta) $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P=-J_H-J_C&#10;$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eta=\frac{-P}{J_H}\leq \eta_{Car}&#10;$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P^{3LS}=(2+I)P^{TLS}$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H}$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H}$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H}$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C}$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C}$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J_{C}$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rho_{33}^{ss}=\frac{1}{1+2e^{-\beta_{eff}\hbar\omega_0}}&#10;$&#10;\\&#10;$&#10;  \rho_{11}^{ss}=\rho_{22}^{ss}&#10;\equiv e^{-\beta_{eff}\hbar\omega_0}\rho_{33}^{ss}&#10;$&#10;&#10;\end{document}&#10;&#10;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n^C(\omega_0-\Delta)&gt;n^H(\omega_0+\Delta)&#10;$&#10;&#10;QHE $n^C(\omega_0-\Delta)&lt;n^H(\omega_0+\Delta) $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 e^{-\beta_{eff}\hbar\omega_0}=\frac{\sum_q\sum_i P(q)&#10;G_i(-\omega_0-q\Omega)}{\sum_q\sum_i P(q)G_i(\omega_0+q\Omega)}&#10;$&#10;&#10;\end{document}&#10;&#10;&#10;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 J_k=2&#10;\left(\rho_{BB}(0)+\rho_{33}(0)\right)J_k^\mathrm{TLS}$&#10;&#10;\end{document}&#10;&#10;&#10;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$&#10;\rho_{22}(0)=&#10;\frac{1}{2}\left[1-\rho_{33}(0)\right]&#10;\equiv\rho_{11}(0)&#10;$&#10;\\&#10;$&#10;  \rho_{21}(0)=\frac{1}{2}\left[1-\rho_{33}(0)\right]&#10;$&#10;\end{document}&#10;&#10;&#10;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$&#10; J_k=2\frac{1+e^{-\beta_{eff}\hbar\omega_0}}&#10;{1+2e^{-\beta_{eff}\hbar\omega_0}}J_k^\mathrm{TLS}&#10;$&#10;\end{document}&#10;&#10;&#10;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$&#10;  P=2\frac{1+e^{-\beta_{eff}\hbar\omega_0}}&#10;{1+2e^{-\beta_{eff}\hbar\omega_0}}P^\mathrm{TLS}.&#10;$&#10;\end{document}&#10;&#10;&#10;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$&#10; P=2&#10;\left(\rho_{BB}(0)+\rho_{33}(0)\right)P^\mathrm{TLS}$&#10;\end{document}&#10;&#10;&#10;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ngle\psi_d|\rho(0)|\psi_d \rangle=0$&#10;\end{document}&#10;&#10;&#10;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H_S+H_{SP}+H_P=\frac{\omega_0}{2}\sigma_Z+ g(a+a^+)\sigma_Z + \Omega a^+a$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\frac{g}{\Omega})^2 \ll 1$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 \usepackage{amssymb}&#10;\pagestyle{empty}&#10;\begin{document}&#10;$\frac{d\mathbf{P}}{dt}=\frac{\gamma}{2}(\frac{\partial}{\partial\alpha}\alpha+\frac{\partial}{\partial\alpha*}\alpha*)\mathbf{P}+ D\frac{\partial^{2}\mathbf{P}}{\partial\alpha\partial\alpha*}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linespread{2}&#10;\usepackage{amsmath}&#10;\pagestyle{empty}&#10;\begin{document}&#10;qubit-phase&#10;$\pi$-flips at $\tau=\frac{2\pi}{\Delta}$ &#10;&#10;cause  shifts  of &#10;$G^{C(H)} (\omega_0):\omega_0 \rightarrow \omega_0\pm\Delta$.  &#10; &#10;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rho_P =\frac{1}{2\pi}\int d^2\alpha \mathbf{P}(\alpha)&#10;|\alpha \rangle \langle \alpha| \notag&#10;\end{equation}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6354</TotalTime>
  <Words>1220</Words>
  <Application>Microsoft Macintosh PowerPoint</Application>
  <PresentationFormat>On-screen Show (4:3)</PresentationFormat>
  <Paragraphs>272</Paragraphs>
  <Slides>31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Apothecary</vt:lpstr>
      <vt:lpstr>Office Theme</vt:lpstr>
      <vt:lpstr>Equation</vt:lpstr>
      <vt:lpstr>משוואה</vt:lpstr>
      <vt:lpstr> .</vt:lpstr>
      <vt:lpstr>PowerPoint Presentation</vt:lpstr>
      <vt:lpstr>PowerPoint Presentation</vt:lpstr>
      <vt:lpstr>PowerPoint Presentation</vt:lpstr>
      <vt:lpstr>Minimal simplest quantum heat  machine</vt:lpstr>
      <vt:lpstr>PowerPoint Presentation</vt:lpstr>
      <vt:lpstr>Minimal (Simplest) Quantum Heat Machine   (Under Spectral Separation of Baths) D. Gelbwaser-Klimovsky, R. Alicki &amp; G.K., PRE 87, 012140 (2013)</vt:lpstr>
      <vt:lpstr>Quantum Bath Refrigeration: Towards Absolute Zero? M. Kolar, D. Gelbwaser-Klimovsky,  R. Alicki &amp; G.K. PRL 109, 90601 (2012)</vt:lpstr>
      <vt:lpstr>Energy exchange between quantum systems</vt:lpstr>
      <vt:lpstr>I. Work capacity</vt:lpstr>
      <vt:lpstr>PowerPoint Presentation</vt:lpstr>
      <vt:lpstr>PowerPoint Presentation</vt:lpstr>
      <vt:lpstr>PowerPoint Presentation</vt:lpstr>
      <vt:lpstr>Correct definition of work in autonomous quantized machines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Revisit 4-stroke cycle efficiency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Piston/Battery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Weizmann Institute of Science</dc:creator>
  <cp:lastModifiedBy>Adolfo Del Campo</cp:lastModifiedBy>
  <cp:revision>300</cp:revision>
  <dcterms:created xsi:type="dcterms:W3CDTF">2012-08-29T12:25:34Z</dcterms:created>
  <dcterms:modified xsi:type="dcterms:W3CDTF">2014-07-25T15:33:25Z</dcterms:modified>
</cp:coreProperties>
</file>